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9"/>
  </p:notesMasterIdLst>
  <p:sldIdLst>
    <p:sldId id="256" r:id="rId2"/>
    <p:sldId id="303" r:id="rId3"/>
    <p:sldId id="304" r:id="rId4"/>
    <p:sldId id="297" r:id="rId5"/>
    <p:sldId id="298" r:id="rId6"/>
    <p:sldId id="295" r:id="rId7"/>
    <p:sldId id="280" r:id="rId8"/>
    <p:sldId id="283" r:id="rId9"/>
    <p:sldId id="284" r:id="rId10"/>
    <p:sldId id="285" r:id="rId11"/>
    <p:sldId id="286" r:id="rId12"/>
    <p:sldId id="287" r:id="rId13"/>
    <p:sldId id="288" r:id="rId14"/>
    <p:sldId id="270" r:id="rId15"/>
    <p:sldId id="271" r:id="rId16"/>
    <p:sldId id="282" r:id="rId17"/>
    <p:sldId id="272" r:id="rId18"/>
    <p:sldId id="273" r:id="rId19"/>
    <p:sldId id="276" r:id="rId20"/>
    <p:sldId id="277" r:id="rId21"/>
    <p:sldId id="293" r:id="rId22"/>
    <p:sldId id="299" r:id="rId23"/>
    <p:sldId id="305" r:id="rId24"/>
    <p:sldId id="306" r:id="rId25"/>
    <p:sldId id="307" r:id="rId26"/>
    <p:sldId id="300" r:id="rId27"/>
    <p:sldId id="301"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B00F2"/>
    <a:srgbClr val="7F00B4"/>
    <a:srgbClr val="9600D1"/>
    <a:srgbClr val="9501D0"/>
    <a:srgbClr val="8300B7"/>
    <a:srgbClr val="7D00B0"/>
    <a:srgbClr val="6B0097"/>
    <a:srgbClr val="FFD506"/>
    <a:srgbClr val="7100A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6104"/>
  </p:normalViewPr>
  <p:slideViewPr>
    <p:cSldViewPr snapToGrid="0" snapToObjects="1">
      <p:cViewPr varScale="1">
        <p:scale>
          <a:sx n="111" d="100"/>
          <a:sy n="111" d="100"/>
        </p:scale>
        <p:origin x="558"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5BA8885-64B6-4B3D-8127-DC43D9FD8C57}" type="datetimeFigureOut">
              <a:rPr lang="en-GB" smtClean="0"/>
              <a:t>20/10/2021</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B4F27A6-7576-4893-9006-353ED787F66C}" type="slidenum">
              <a:rPr lang="en-GB" smtClean="0"/>
              <a:t>‹#›</a:t>
            </a:fld>
            <a:endParaRPr lang="en-GB"/>
          </a:p>
        </p:txBody>
      </p:sp>
    </p:spTree>
    <p:extLst>
      <p:ext uri="{BB962C8B-B14F-4D97-AF65-F5344CB8AC3E}">
        <p14:creationId xmlns:p14="http://schemas.microsoft.com/office/powerpoint/2010/main" val="4948383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EB4F27A6-7576-4893-9006-353ED787F66C}" type="slidenum">
              <a:rPr lang="en-GB" smtClean="0"/>
              <a:t>16</a:t>
            </a:fld>
            <a:endParaRPr lang="en-GB"/>
          </a:p>
        </p:txBody>
      </p:sp>
    </p:spTree>
    <p:extLst>
      <p:ext uri="{BB962C8B-B14F-4D97-AF65-F5344CB8AC3E}">
        <p14:creationId xmlns:p14="http://schemas.microsoft.com/office/powerpoint/2010/main" val="179145080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tif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79E5AB2-B0C6-944E-A471-1975FD1C95D3}"/>
              </a:ext>
            </a:extLst>
          </p:cNvPr>
          <p:cNvSpPr/>
          <p:nvPr userDrawn="1"/>
        </p:nvSpPr>
        <p:spPr>
          <a:xfrm>
            <a:off x="-5588" y="4406900"/>
            <a:ext cx="12210288" cy="2463800"/>
          </a:xfrm>
          <a:prstGeom prst="rect">
            <a:avLst/>
          </a:prstGeom>
          <a:solidFill>
            <a:srgbClr val="AB00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Content Placeholder 9">
            <a:extLst>
              <a:ext uri="{FF2B5EF4-FFF2-40B4-BE49-F238E27FC236}">
                <a16:creationId xmlns:a16="http://schemas.microsoft.com/office/drawing/2014/main" id="{1F9F91EF-6169-B648-8EA5-B0FC33DA39D8}"/>
              </a:ext>
            </a:extLst>
          </p:cNvPr>
          <p:cNvSpPr>
            <a:spLocks noGrp="1"/>
          </p:cNvSpPr>
          <p:nvPr>
            <p:ph sz="quarter" idx="11" hasCustomPrompt="1"/>
          </p:nvPr>
        </p:nvSpPr>
        <p:spPr>
          <a:xfrm>
            <a:off x="241300" y="4533900"/>
            <a:ext cx="7950200" cy="584200"/>
          </a:xfrm>
        </p:spPr>
        <p:txBody>
          <a:bodyPr>
            <a:noAutofit/>
          </a:bodyPr>
          <a:lstStyle>
            <a:lvl1pPr marL="0" indent="0">
              <a:buNone/>
              <a:defRPr sz="4000" b="0" i="0">
                <a:solidFill>
                  <a:srgbClr val="FFD506"/>
                </a:solidFill>
                <a:latin typeface="Avenir Book" panose="02000503020000020003" pitchFamily="2" charset="0"/>
              </a:defRPr>
            </a:lvl1pPr>
            <a:lvl5pPr marL="1828800" indent="0">
              <a:buNone/>
              <a:defRPr/>
            </a:lvl5pPr>
          </a:lstStyle>
          <a:p>
            <a:pPr lvl="0"/>
            <a:r>
              <a:rPr lang="en-GB" dirty="0"/>
              <a:t>Subtitle of the presentation</a:t>
            </a:r>
          </a:p>
        </p:txBody>
      </p:sp>
      <p:sp>
        <p:nvSpPr>
          <p:cNvPr id="13" name="Text Placeholder 12">
            <a:extLst>
              <a:ext uri="{FF2B5EF4-FFF2-40B4-BE49-F238E27FC236}">
                <a16:creationId xmlns:a16="http://schemas.microsoft.com/office/drawing/2014/main" id="{385B459C-334E-624A-8578-52824D9959ED}"/>
              </a:ext>
            </a:extLst>
          </p:cNvPr>
          <p:cNvSpPr>
            <a:spLocks noGrp="1"/>
          </p:cNvSpPr>
          <p:nvPr>
            <p:ph type="body" sz="quarter" idx="12" hasCustomPrompt="1"/>
          </p:nvPr>
        </p:nvSpPr>
        <p:spPr>
          <a:xfrm>
            <a:off x="241300" y="5219700"/>
            <a:ext cx="3454400" cy="406400"/>
          </a:xfrm>
        </p:spPr>
        <p:txBody>
          <a:bodyPr>
            <a:normAutofit/>
          </a:bodyPr>
          <a:lstStyle>
            <a:lvl1pPr marL="0" indent="0">
              <a:buNone/>
              <a:defRPr sz="2400" b="0" i="1">
                <a:solidFill>
                  <a:schemeClr val="bg1"/>
                </a:solidFill>
                <a:latin typeface="Helvetica Light Oblique" panose="020B0403020202020204" pitchFamily="34" charset="0"/>
              </a:defRPr>
            </a:lvl1pPr>
          </a:lstStyle>
          <a:p>
            <a:pPr lvl="0"/>
            <a:r>
              <a:rPr lang="en-US" dirty="0"/>
              <a:t>Author name</a:t>
            </a:r>
          </a:p>
        </p:txBody>
      </p:sp>
      <p:pic>
        <p:nvPicPr>
          <p:cNvPr id="15" name="Picture 14" descr="A picture containing shape&#10;&#10;Description automatically generated">
            <a:extLst>
              <a:ext uri="{FF2B5EF4-FFF2-40B4-BE49-F238E27FC236}">
                <a16:creationId xmlns:a16="http://schemas.microsoft.com/office/drawing/2014/main" id="{F29647A7-6E25-4B48-85AF-59E9CD644D4C}"/>
              </a:ext>
            </a:extLst>
          </p:cNvPr>
          <p:cNvPicPr>
            <a:picLocks noChangeAspect="1"/>
          </p:cNvPicPr>
          <p:nvPr userDrawn="1"/>
        </p:nvPicPr>
        <p:blipFill>
          <a:blip r:embed="rId2"/>
          <a:stretch>
            <a:fillRect/>
          </a:stretch>
        </p:blipFill>
        <p:spPr>
          <a:xfrm>
            <a:off x="8405953" y="5626100"/>
            <a:ext cx="3949700" cy="1316567"/>
          </a:xfrm>
          <a:prstGeom prst="rect">
            <a:avLst/>
          </a:prstGeom>
        </p:spPr>
      </p:pic>
      <p:sp>
        <p:nvSpPr>
          <p:cNvPr id="20" name="Title 19">
            <a:extLst>
              <a:ext uri="{FF2B5EF4-FFF2-40B4-BE49-F238E27FC236}">
                <a16:creationId xmlns:a16="http://schemas.microsoft.com/office/drawing/2014/main" id="{87E0DEBE-8E7A-6D42-950F-93D6CDEABC20}"/>
              </a:ext>
            </a:extLst>
          </p:cNvPr>
          <p:cNvSpPr>
            <a:spLocks noGrp="1"/>
          </p:cNvSpPr>
          <p:nvPr>
            <p:ph type="title" hasCustomPrompt="1"/>
          </p:nvPr>
        </p:nvSpPr>
        <p:spPr>
          <a:xfrm>
            <a:off x="241300" y="3686968"/>
            <a:ext cx="8496300" cy="576263"/>
          </a:xfrm>
        </p:spPr>
        <p:txBody>
          <a:bodyPr>
            <a:normAutofit/>
          </a:bodyPr>
          <a:lstStyle>
            <a:lvl1pPr>
              <a:defRPr sz="7200" b="1" i="0">
                <a:solidFill>
                  <a:srgbClr val="7100A0"/>
                </a:solidFill>
                <a:latin typeface="Helvetica" pitchFamily="2" charset="0"/>
              </a:defRPr>
            </a:lvl1pPr>
          </a:lstStyle>
          <a:p>
            <a:pPr lvl="0"/>
            <a:r>
              <a:rPr lang="en-GB" dirty="0"/>
              <a:t>Main</a:t>
            </a:r>
            <a:r>
              <a:rPr lang="zh-CN" altLang="en-US" dirty="0"/>
              <a:t> </a:t>
            </a:r>
            <a:r>
              <a:rPr lang="en-US" altLang="zh-CN" dirty="0"/>
              <a:t>Title</a:t>
            </a:r>
            <a:endParaRPr lang="en-GB" dirty="0"/>
          </a:p>
        </p:txBody>
      </p:sp>
      <p:pic>
        <p:nvPicPr>
          <p:cNvPr id="22" name="Picture 21" descr="Diagram, schematic&#10;&#10;Description automatically generated">
            <a:extLst>
              <a:ext uri="{FF2B5EF4-FFF2-40B4-BE49-F238E27FC236}">
                <a16:creationId xmlns:a16="http://schemas.microsoft.com/office/drawing/2014/main" id="{A5BFADF7-C11F-2A47-8FE1-DC0A55800C4A}"/>
              </a:ext>
            </a:extLst>
          </p:cNvPr>
          <p:cNvPicPr>
            <a:picLocks noChangeAspect="1"/>
          </p:cNvPicPr>
          <p:nvPr userDrawn="1"/>
        </p:nvPicPr>
        <p:blipFill rotWithShape="1">
          <a:blip r:embed="rId3"/>
          <a:srcRect l="55012" b="25557"/>
          <a:stretch/>
        </p:blipFill>
        <p:spPr>
          <a:xfrm rot="5400000">
            <a:off x="7723571" y="-61529"/>
            <a:ext cx="3366373" cy="5570483"/>
          </a:xfrm>
          <a:prstGeom prst="rect">
            <a:avLst/>
          </a:prstGeom>
        </p:spPr>
      </p:pic>
      <p:pic>
        <p:nvPicPr>
          <p:cNvPr id="23" name="Picture 22" descr="Diagram, schematic&#10;&#10;Description automatically generated">
            <a:extLst>
              <a:ext uri="{FF2B5EF4-FFF2-40B4-BE49-F238E27FC236}">
                <a16:creationId xmlns:a16="http://schemas.microsoft.com/office/drawing/2014/main" id="{B692A7DC-674E-C24D-9F57-9229EC101867}"/>
              </a:ext>
            </a:extLst>
          </p:cNvPr>
          <p:cNvPicPr>
            <a:picLocks noChangeAspect="1"/>
          </p:cNvPicPr>
          <p:nvPr userDrawn="1"/>
        </p:nvPicPr>
        <p:blipFill rotWithShape="1">
          <a:blip r:embed="rId3"/>
          <a:srcRect l="54708" t="13640" r="12366" b="24906"/>
          <a:stretch/>
        </p:blipFill>
        <p:spPr>
          <a:xfrm rot="16200000">
            <a:off x="1061817" y="-1067408"/>
            <a:ext cx="2463799" cy="4598609"/>
          </a:xfrm>
          <a:prstGeom prst="rect">
            <a:avLst/>
          </a:prstGeom>
        </p:spPr>
      </p:pic>
      <p:pic>
        <p:nvPicPr>
          <p:cNvPr id="24" name="Picture 23">
            <a:extLst>
              <a:ext uri="{FF2B5EF4-FFF2-40B4-BE49-F238E27FC236}">
                <a16:creationId xmlns:a16="http://schemas.microsoft.com/office/drawing/2014/main" id="{1DF447C8-E4FA-0841-9D87-547106C4BA05}"/>
              </a:ext>
            </a:extLst>
          </p:cNvPr>
          <p:cNvPicPr>
            <a:picLocks noChangeAspect="1"/>
          </p:cNvPicPr>
          <p:nvPr userDrawn="1"/>
        </p:nvPicPr>
        <p:blipFill>
          <a:blip r:embed="rId4"/>
          <a:stretch>
            <a:fillRect/>
          </a:stretch>
        </p:blipFill>
        <p:spPr>
          <a:xfrm>
            <a:off x="11059074" y="209550"/>
            <a:ext cx="954053" cy="908050"/>
          </a:xfrm>
          <a:prstGeom prst="rect">
            <a:avLst/>
          </a:prstGeom>
        </p:spPr>
      </p:pic>
    </p:spTree>
    <p:extLst>
      <p:ext uri="{BB962C8B-B14F-4D97-AF65-F5344CB8AC3E}">
        <p14:creationId xmlns:p14="http://schemas.microsoft.com/office/powerpoint/2010/main" val="1702399450"/>
      </p:ext>
    </p:extLst>
  </p:cSld>
  <p:clrMapOvr>
    <a:masterClrMapping/>
  </p:clrMapOvr>
  <p:transition spd="med">
    <p:pull/>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E3080-9051-2044-81CE-003D5D99EE51}"/>
              </a:ext>
            </a:extLst>
          </p:cNvPr>
          <p:cNvSpPr>
            <a:spLocks noGrp="1"/>
          </p:cNvSpPr>
          <p:nvPr>
            <p:ph type="title" hasCustomPrompt="1"/>
          </p:nvPr>
        </p:nvSpPr>
        <p:spPr>
          <a:xfrm>
            <a:off x="838200" y="2766218"/>
            <a:ext cx="10515600" cy="1325563"/>
          </a:xfrm>
        </p:spPr>
        <p:txBody>
          <a:bodyPr/>
          <a:lstStyle>
            <a:lvl1pPr algn="ctr">
              <a:defRPr b="0" i="0">
                <a:solidFill>
                  <a:srgbClr val="7F00B4"/>
                </a:solidFill>
                <a:latin typeface="Avenir Medium" panose="02000503020000020003" pitchFamily="2" charset="0"/>
              </a:defRPr>
            </a:lvl1pPr>
          </a:lstStyle>
          <a:p>
            <a:r>
              <a:rPr lang="en-GB" dirty="0"/>
              <a:t>Thanks</a:t>
            </a:r>
            <a:r>
              <a:rPr lang="zh-CN" altLang="en-US" dirty="0"/>
              <a:t> </a:t>
            </a:r>
            <a:r>
              <a:rPr lang="en-US" altLang="zh-CN" dirty="0"/>
              <a:t>for</a:t>
            </a:r>
            <a:r>
              <a:rPr lang="zh-CN" altLang="en-US" dirty="0"/>
              <a:t> </a:t>
            </a:r>
            <a:r>
              <a:rPr lang="en-US" altLang="zh-CN" dirty="0"/>
              <a:t>Listening</a:t>
            </a:r>
            <a:endParaRPr lang="en-US" dirty="0"/>
          </a:p>
        </p:txBody>
      </p:sp>
    </p:spTree>
    <p:extLst>
      <p:ext uri="{BB962C8B-B14F-4D97-AF65-F5344CB8AC3E}">
        <p14:creationId xmlns:p14="http://schemas.microsoft.com/office/powerpoint/2010/main" val="531109050"/>
      </p:ext>
    </p:extLst>
  </p:cSld>
  <p:clrMapOvr>
    <a:masterClrMapping/>
  </p:clrMapOvr>
  <p:transition spd="med">
    <p:pull/>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F5343D-92D1-694F-B5B2-030609ED87D2}"/>
              </a:ext>
            </a:extLst>
          </p:cNvPr>
          <p:cNvSpPr>
            <a:spLocks noGrp="1"/>
          </p:cNvSpPr>
          <p:nvPr>
            <p:ph type="title" hasCustomPrompt="1"/>
          </p:nvPr>
        </p:nvSpPr>
        <p:spPr>
          <a:xfrm>
            <a:off x="420173" y="18255"/>
            <a:ext cx="10515600" cy="1325563"/>
          </a:xfrm>
        </p:spPr>
        <p:txBody>
          <a:bodyPr>
            <a:normAutofit/>
          </a:bodyPr>
          <a:lstStyle>
            <a:lvl1pPr>
              <a:defRPr sz="4800" b="0" i="0">
                <a:solidFill>
                  <a:srgbClr val="7100A0"/>
                </a:solidFill>
                <a:latin typeface="Helvetica" pitchFamily="2" charset="0"/>
              </a:defRPr>
            </a:lvl1pPr>
          </a:lstStyle>
          <a:p>
            <a:r>
              <a:rPr lang="en-US" dirty="0"/>
              <a:t>Overview </a:t>
            </a:r>
          </a:p>
        </p:txBody>
      </p:sp>
      <p:sp>
        <p:nvSpPr>
          <p:cNvPr id="3" name="Content Placeholder 2">
            <a:extLst>
              <a:ext uri="{FF2B5EF4-FFF2-40B4-BE49-F238E27FC236}">
                <a16:creationId xmlns:a16="http://schemas.microsoft.com/office/drawing/2014/main" id="{20764ACF-26F9-E24D-998E-E72000FA78D7}"/>
              </a:ext>
            </a:extLst>
          </p:cNvPr>
          <p:cNvSpPr>
            <a:spLocks noGrp="1"/>
          </p:cNvSpPr>
          <p:nvPr>
            <p:ph idx="1" hasCustomPrompt="1"/>
          </p:nvPr>
        </p:nvSpPr>
        <p:spPr>
          <a:xfrm>
            <a:off x="420173" y="1674415"/>
            <a:ext cx="10515600" cy="4351338"/>
          </a:xfrm>
        </p:spPr>
        <p:txBody>
          <a:bodyPr>
            <a:normAutofit/>
          </a:bodyPr>
          <a:lstStyle>
            <a:lvl1pPr marL="457200" indent="-457200">
              <a:lnSpc>
                <a:spcPct val="100000"/>
              </a:lnSpc>
              <a:buFont typeface="Courier New" panose="02070309020205020404" pitchFamily="49" charset="0"/>
              <a:buChar char="o"/>
              <a:defRPr sz="2800">
                <a:solidFill>
                  <a:srgbClr val="7100A0"/>
                </a:solidFill>
                <a:latin typeface="Avenir Book" panose="02000503020000020003" pitchFamily="2" charset="0"/>
              </a:defRPr>
            </a:lvl1pPr>
            <a:lvl2pPr>
              <a:defRPr>
                <a:solidFill>
                  <a:srgbClr val="9600D1"/>
                </a:solidFill>
              </a:defRPr>
            </a:lvl2pPr>
          </a:lstStyle>
          <a:p>
            <a:pPr lvl="0"/>
            <a:r>
              <a:rPr lang="en-US" dirty="0"/>
              <a:t>First Topic</a:t>
            </a:r>
          </a:p>
          <a:p>
            <a:pPr lvl="0"/>
            <a:r>
              <a:rPr lang="en-US" dirty="0"/>
              <a:t>Second Topic</a:t>
            </a:r>
          </a:p>
          <a:p>
            <a:pPr lvl="0"/>
            <a:r>
              <a:rPr lang="en-US" dirty="0"/>
              <a:t>Third Topic</a:t>
            </a:r>
          </a:p>
          <a:p>
            <a:pPr lvl="0"/>
            <a:r>
              <a:rPr lang="en-US" dirty="0"/>
              <a:t>Forth Topic</a:t>
            </a:r>
          </a:p>
          <a:p>
            <a:pPr lvl="1"/>
            <a:r>
              <a:rPr lang="en-US" dirty="0"/>
              <a:t>4.1 First Sub-topic</a:t>
            </a:r>
          </a:p>
          <a:p>
            <a:pPr lvl="1"/>
            <a:r>
              <a:rPr lang="en-US" dirty="0"/>
              <a:t>4.2 Second Sub-topic</a:t>
            </a:r>
          </a:p>
          <a:p>
            <a:pPr lvl="1"/>
            <a:r>
              <a:rPr lang="en-US" dirty="0"/>
              <a:t>4.3 Third Sub-topic</a:t>
            </a:r>
          </a:p>
          <a:p>
            <a:pPr lvl="0"/>
            <a:r>
              <a:rPr lang="en-US" dirty="0"/>
              <a:t>Fifth Topic</a:t>
            </a:r>
          </a:p>
          <a:p>
            <a:pPr lvl="1"/>
            <a:endParaRPr lang="en-US" dirty="0"/>
          </a:p>
          <a:p>
            <a:pPr lvl="1"/>
            <a:endParaRPr lang="en-US" dirty="0"/>
          </a:p>
        </p:txBody>
      </p:sp>
    </p:spTree>
    <p:extLst>
      <p:ext uri="{BB962C8B-B14F-4D97-AF65-F5344CB8AC3E}">
        <p14:creationId xmlns:p14="http://schemas.microsoft.com/office/powerpoint/2010/main" val="504420486"/>
      </p:ext>
    </p:extLst>
  </p:cSld>
  <p:clrMapOvr>
    <a:masterClrMapping/>
  </p:clrMapOvr>
  <p:transition spd="med">
    <p:pull/>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2_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AA78E8E-8A8C-2D48-A2D9-0BCE2C703496}"/>
              </a:ext>
            </a:extLst>
          </p:cNvPr>
          <p:cNvSpPr/>
          <p:nvPr userDrawn="1"/>
        </p:nvSpPr>
        <p:spPr>
          <a:xfrm>
            <a:off x="0" y="3121205"/>
            <a:ext cx="12192000" cy="793390"/>
          </a:xfrm>
          <a:prstGeom prst="rect">
            <a:avLst/>
          </a:prstGeom>
          <a:gradFill flip="none" rotWithShape="1">
            <a:gsLst>
              <a:gs pos="0">
                <a:srgbClr val="03080F"/>
              </a:gs>
              <a:gs pos="0">
                <a:srgbClr val="7100A0"/>
              </a:gs>
              <a:gs pos="100000">
                <a:srgbClr val="4D0470"/>
              </a:gs>
              <a:gs pos="23000">
                <a:srgbClr val="9600D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8" name="Title 1">
            <a:extLst>
              <a:ext uri="{FF2B5EF4-FFF2-40B4-BE49-F238E27FC236}">
                <a16:creationId xmlns:a16="http://schemas.microsoft.com/office/drawing/2014/main" id="{5B6734F1-2C5E-514E-A0DF-E3B6B993A79C}"/>
              </a:ext>
            </a:extLst>
          </p:cNvPr>
          <p:cNvSpPr>
            <a:spLocks noGrp="1"/>
          </p:cNvSpPr>
          <p:nvPr>
            <p:ph type="title" hasCustomPrompt="1"/>
          </p:nvPr>
        </p:nvSpPr>
        <p:spPr>
          <a:xfrm>
            <a:off x="343973" y="3240152"/>
            <a:ext cx="10515600" cy="680245"/>
          </a:xfrm>
        </p:spPr>
        <p:txBody>
          <a:bodyPr>
            <a:noAutofit/>
          </a:bodyPr>
          <a:lstStyle>
            <a:lvl1pPr>
              <a:defRPr sz="4400" b="1" i="0">
                <a:solidFill>
                  <a:schemeClr val="bg1"/>
                </a:solidFill>
                <a:latin typeface="Helvetica" pitchFamily="2" charset="0"/>
              </a:defRPr>
            </a:lvl1pPr>
          </a:lstStyle>
          <a:p>
            <a:r>
              <a:rPr lang="en-US" dirty="0"/>
              <a:t>OVERVIEW</a:t>
            </a:r>
          </a:p>
        </p:txBody>
      </p:sp>
      <p:cxnSp>
        <p:nvCxnSpPr>
          <p:cNvPr id="10" name="Straight Connector 9">
            <a:extLst>
              <a:ext uri="{FF2B5EF4-FFF2-40B4-BE49-F238E27FC236}">
                <a16:creationId xmlns:a16="http://schemas.microsoft.com/office/drawing/2014/main" id="{DF6FFFD7-A1EF-A84C-8F1C-D01FAF6194E1}"/>
              </a:ext>
            </a:extLst>
          </p:cNvPr>
          <p:cNvCxnSpPr/>
          <p:nvPr userDrawn="1"/>
        </p:nvCxnSpPr>
        <p:spPr>
          <a:xfrm flipH="1">
            <a:off x="1131365" y="3906439"/>
            <a:ext cx="5179" cy="1011077"/>
          </a:xfrm>
          <a:prstGeom prst="line">
            <a:avLst/>
          </a:prstGeom>
          <a:ln w="82550">
            <a:solidFill>
              <a:srgbClr val="7F00B4"/>
            </a:solidFill>
          </a:ln>
        </p:spPr>
        <p:style>
          <a:lnRef idx="1">
            <a:schemeClr val="accent5"/>
          </a:lnRef>
          <a:fillRef idx="0">
            <a:schemeClr val="accent5"/>
          </a:fillRef>
          <a:effectRef idx="0">
            <a:schemeClr val="accent5"/>
          </a:effectRef>
          <a:fontRef idx="minor">
            <a:schemeClr val="tx1"/>
          </a:fontRef>
        </p:style>
      </p:cxnSp>
      <p:grpSp>
        <p:nvGrpSpPr>
          <p:cNvPr id="11" name="Group 10">
            <a:extLst>
              <a:ext uri="{FF2B5EF4-FFF2-40B4-BE49-F238E27FC236}">
                <a16:creationId xmlns:a16="http://schemas.microsoft.com/office/drawing/2014/main" id="{6AAAC9A0-B00E-2841-828E-3746FB6899FB}"/>
              </a:ext>
            </a:extLst>
          </p:cNvPr>
          <p:cNvGrpSpPr/>
          <p:nvPr userDrawn="1"/>
        </p:nvGrpSpPr>
        <p:grpSpPr>
          <a:xfrm>
            <a:off x="858952" y="4908803"/>
            <a:ext cx="4082202" cy="830997"/>
            <a:chOff x="856148" y="4933694"/>
            <a:chExt cx="4082202" cy="830997"/>
          </a:xfrm>
        </p:grpSpPr>
        <p:sp>
          <p:nvSpPr>
            <p:cNvPr id="12" name="TextBox 11">
              <a:extLst>
                <a:ext uri="{FF2B5EF4-FFF2-40B4-BE49-F238E27FC236}">
                  <a16:creationId xmlns:a16="http://schemas.microsoft.com/office/drawing/2014/main" id="{2F43EA40-F711-844B-8A02-E994134C74E6}"/>
                </a:ext>
              </a:extLst>
            </p:cNvPr>
            <p:cNvSpPr txBox="1"/>
            <p:nvPr/>
          </p:nvSpPr>
          <p:spPr>
            <a:xfrm>
              <a:off x="856148" y="4933694"/>
              <a:ext cx="487680" cy="830997"/>
            </a:xfrm>
            <a:prstGeom prst="rect">
              <a:avLst/>
            </a:prstGeom>
            <a:noFill/>
          </p:spPr>
          <p:txBody>
            <a:bodyPr wrap="square" rtlCol="0">
              <a:spAutoFit/>
            </a:bodyPr>
            <a:lstStyle/>
            <a:p>
              <a:r>
                <a:rPr lang="en-US" sz="4800" b="1" i="0" dirty="0">
                  <a:solidFill>
                    <a:srgbClr val="7F00B4"/>
                  </a:solidFill>
                  <a:latin typeface="Helvetica" pitchFamily="2" charset="0"/>
                </a:rPr>
                <a:t>1</a:t>
              </a:r>
            </a:p>
          </p:txBody>
        </p:sp>
        <p:sp>
          <p:nvSpPr>
            <p:cNvPr id="13" name="TextBox 12">
              <a:extLst>
                <a:ext uri="{FF2B5EF4-FFF2-40B4-BE49-F238E27FC236}">
                  <a16:creationId xmlns:a16="http://schemas.microsoft.com/office/drawing/2014/main" id="{6D5AEA94-230A-7C45-AE9A-2994F723B69B}"/>
                </a:ext>
              </a:extLst>
            </p:cNvPr>
            <p:cNvSpPr txBox="1"/>
            <p:nvPr/>
          </p:nvSpPr>
          <p:spPr>
            <a:xfrm>
              <a:off x="1343828" y="5122044"/>
              <a:ext cx="3594522" cy="461665"/>
            </a:xfrm>
            <a:prstGeom prst="rect">
              <a:avLst/>
            </a:prstGeom>
            <a:noFill/>
          </p:spPr>
          <p:txBody>
            <a:bodyPr wrap="square" rtlCol="0">
              <a:spAutoFit/>
            </a:bodyPr>
            <a:lstStyle/>
            <a:p>
              <a:r>
                <a:rPr lang="en-US" sz="2400" b="0" i="1" kern="1200" dirty="0">
                  <a:solidFill>
                    <a:schemeClr val="tx1"/>
                  </a:solidFill>
                  <a:latin typeface="Avenir Medium" panose="02000503020000020003" pitchFamily="2" charset="0"/>
                  <a:ea typeface="+mn-ea"/>
                  <a:cs typeface="+mn-cs"/>
                </a:rPr>
                <a:t>First Topic</a:t>
              </a:r>
            </a:p>
          </p:txBody>
        </p:sp>
      </p:grpSp>
      <p:cxnSp>
        <p:nvCxnSpPr>
          <p:cNvPr id="14" name="Straight Connector 13">
            <a:extLst>
              <a:ext uri="{FF2B5EF4-FFF2-40B4-BE49-F238E27FC236}">
                <a16:creationId xmlns:a16="http://schemas.microsoft.com/office/drawing/2014/main" id="{715FDFB0-E95E-6948-8702-08705DA89D0F}"/>
              </a:ext>
            </a:extLst>
          </p:cNvPr>
          <p:cNvCxnSpPr>
            <a:cxnSpLocks/>
          </p:cNvCxnSpPr>
          <p:nvPr userDrawn="1"/>
        </p:nvCxnSpPr>
        <p:spPr>
          <a:xfrm flipV="1">
            <a:off x="2949402" y="1538572"/>
            <a:ext cx="0" cy="1601254"/>
          </a:xfrm>
          <a:prstGeom prst="line">
            <a:avLst/>
          </a:prstGeom>
          <a:ln w="82550">
            <a:solidFill>
              <a:srgbClr val="9501D0"/>
            </a:solidFill>
          </a:ln>
        </p:spPr>
        <p:style>
          <a:lnRef idx="1">
            <a:schemeClr val="accent5"/>
          </a:lnRef>
          <a:fillRef idx="0">
            <a:schemeClr val="accent5"/>
          </a:fillRef>
          <a:effectRef idx="0">
            <a:schemeClr val="accent5"/>
          </a:effectRef>
          <a:fontRef idx="minor">
            <a:schemeClr val="tx1"/>
          </a:fontRef>
        </p:style>
      </p:cxnSp>
      <p:grpSp>
        <p:nvGrpSpPr>
          <p:cNvPr id="15" name="Group 14">
            <a:extLst>
              <a:ext uri="{FF2B5EF4-FFF2-40B4-BE49-F238E27FC236}">
                <a16:creationId xmlns:a16="http://schemas.microsoft.com/office/drawing/2014/main" id="{1C0B2F42-3A4C-D544-935C-604962E5D331}"/>
              </a:ext>
            </a:extLst>
          </p:cNvPr>
          <p:cNvGrpSpPr/>
          <p:nvPr userDrawn="1"/>
        </p:nvGrpSpPr>
        <p:grpSpPr>
          <a:xfrm>
            <a:off x="2706015" y="785825"/>
            <a:ext cx="4654701" cy="830997"/>
            <a:chOff x="2682098" y="697845"/>
            <a:chExt cx="4654701" cy="830997"/>
          </a:xfrm>
        </p:grpSpPr>
        <p:sp>
          <p:nvSpPr>
            <p:cNvPr id="16" name="TextBox 15">
              <a:extLst>
                <a:ext uri="{FF2B5EF4-FFF2-40B4-BE49-F238E27FC236}">
                  <a16:creationId xmlns:a16="http://schemas.microsoft.com/office/drawing/2014/main" id="{17259A6D-0A0A-F648-BD44-F0E175D06FC9}"/>
                </a:ext>
              </a:extLst>
            </p:cNvPr>
            <p:cNvSpPr txBox="1"/>
            <p:nvPr/>
          </p:nvSpPr>
          <p:spPr>
            <a:xfrm>
              <a:off x="2682098" y="697845"/>
              <a:ext cx="487680" cy="830997"/>
            </a:xfrm>
            <a:prstGeom prst="rect">
              <a:avLst/>
            </a:prstGeom>
            <a:noFill/>
          </p:spPr>
          <p:txBody>
            <a:bodyPr wrap="square" rtlCol="0">
              <a:spAutoFit/>
            </a:bodyPr>
            <a:lstStyle/>
            <a:p>
              <a:r>
                <a:rPr lang="en-US" sz="4800" b="1" dirty="0">
                  <a:solidFill>
                    <a:srgbClr val="9501D0"/>
                  </a:solidFill>
                  <a:latin typeface="Helvetica" pitchFamily="2" charset="0"/>
                </a:rPr>
                <a:t>2</a:t>
              </a:r>
            </a:p>
          </p:txBody>
        </p:sp>
        <p:sp>
          <p:nvSpPr>
            <p:cNvPr id="17" name="TextBox 16">
              <a:extLst>
                <a:ext uri="{FF2B5EF4-FFF2-40B4-BE49-F238E27FC236}">
                  <a16:creationId xmlns:a16="http://schemas.microsoft.com/office/drawing/2014/main" id="{6B0D99B9-875F-D54E-80C7-AFA223ACCFFE}"/>
                </a:ext>
              </a:extLst>
            </p:cNvPr>
            <p:cNvSpPr txBox="1"/>
            <p:nvPr/>
          </p:nvSpPr>
          <p:spPr>
            <a:xfrm>
              <a:off x="3169779" y="898304"/>
              <a:ext cx="4167020" cy="461665"/>
            </a:xfrm>
            <a:prstGeom prst="rect">
              <a:avLst/>
            </a:prstGeom>
            <a:noFill/>
          </p:spPr>
          <p:txBody>
            <a:bodyPr wrap="square" rtlCol="0">
              <a:spAutoFit/>
            </a:bodyPr>
            <a:lstStyle/>
            <a:p>
              <a:r>
                <a:rPr lang="en-US" sz="2400" b="0" i="1" dirty="0">
                  <a:latin typeface="Avenir Medium" panose="02000503020000020003" pitchFamily="2" charset="0"/>
                </a:rPr>
                <a:t>Second Topic</a:t>
              </a:r>
            </a:p>
          </p:txBody>
        </p:sp>
      </p:grpSp>
      <p:cxnSp>
        <p:nvCxnSpPr>
          <p:cNvPr id="18" name="Straight Connector 17">
            <a:extLst>
              <a:ext uri="{FF2B5EF4-FFF2-40B4-BE49-F238E27FC236}">
                <a16:creationId xmlns:a16="http://schemas.microsoft.com/office/drawing/2014/main" id="{E7579E5D-08A9-5F43-B7EA-19491F69FDAA}"/>
              </a:ext>
            </a:extLst>
          </p:cNvPr>
          <p:cNvCxnSpPr/>
          <p:nvPr userDrawn="1"/>
        </p:nvCxnSpPr>
        <p:spPr>
          <a:xfrm flipH="1" flipV="1">
            <a:off x="5362934" y="3913802"/>
            <a:ext cx="10633" cy="1641897"/>
          </a:xfrm>
          <a:prstGeom prst="line">
            <a:avLst/>
          </a:prstGeom>
          <a:ln w="82550">
            <a:solidFill>
              <a:srgbClr val="8300B7"/>
            </a:solidFill>
          </a:ln>
        </p:spPr>
        <p:style>
          <a:lnRef idx="1">
            <a:schemeClr val="accent5"/>
          </a:lnRef>
          <a:fillRef idx="0">
            <a:schemeClr val="accent5"/>
          </a:fillRef>
          <a:effectRef idx="0">
            <a:schemeClr val="accent5"/>
          </a:effectRef>
          <a:fontRef idx="minor">
            <a:schemeClr val="tx1"/>
          </a:fontRef>
        </p:style>
      </p:cxnSp>
      <p:cxnSp>
        <p:nvCxnSpPr>
          <p:cNvPr id="19" name="Straight Connector 18">
            <a:extLst>
              <a:ext uri="{FF2B5EF4-FFF2-40B4-BE49-F238E27FC236}">
                <a16:creationId xmlns:a16="http://schemas.microsoft.com/office/drawing/2014/main" id="{3D092246-EBB9-5043-9304-9EC7535193C9}"/>
              </a:ext>
            </a:extLst>
          </p:cNvPr>
          <p:cNvCxnSpPr/>
          <p:nvPr userDrawn="1"/>
        </p:nvCxnSpPr>
        <p:spPr>
          <a:xfrm>
            <a:off x="6096000" y="2353169"/>
            <a:ext cx="0" cy="780307"/>
          </a:xfrm>
          <a:prstGeom prst="line">
            <a:avLst/>
          </a:prstGeom>
          <a:ln w="82550">
            <a:solidFill>
              <a:srgbClr val="7D00B0"/>
            </a:solidFill>
          </a:ln>
        </p:spPr>
        <p:style>
          <a:lnRef idx="1">
            <a:schemeClr val="accent5"/>
          </a:lnRef>
          <a:fillRef idx="0">
            <a:schemeClr val="accent5"/>
          </a:fillRef>
          <a:effectRef idx="0">
            <a:schemeClr val="accent5"/>
          </a:effectRef>
          <a:fontRef idx="minor">
            <a:schemeClr val="tx1"/>
          </a:fontRef>
        </p:style>
      </p:cxnSp>
      <p:grpSp>
        <p:nvGrpSpPr>
          <p:cNvPr id="20" name="Group 19">
            <a:extLst>
              <a:ext uri="{FF2B5EF4-FFF2-40B4-BE49-F238E27FC236}">
                <a16:creationId xmlns:a16="http://schemas.microsoft.com/office/drawing/2014/main" id="{4954FE25-ABB3-D249-8302-29E66A9A57D5}"/>
              </a:ext>
            </a:extLst>
          </p:cNvPr>
          <p:cNvGrpSpPr/>
          <p:nvPr userDrawn="1"/>
        </p:nvGrpSpPr>
        <p:grpSpPr>
          <a:xfrm>
            <a:off x="5119093" y="5566239"/>
            <a:ext cx="5040906" cy="830997"/>
            <a:chOff x="5354415" y="5534468"/>
            <a:chExt cx="4698775" cy="830997"/>
          </a:xfrm>
        </p:grpSpPr>
        <p:sp>
          <p:nvSpPr>
            <p:cNvPr id="21" name="TextBox 20">
              <a:extLst>
                <a:ext uri="{FF2B5EF4-FFF2-40B4-BE49-F238E27FC236}">
                  <a16:creationId xmlns:a16="http://schemas.microsoft.com/office/drawing/2014/main" id="{CC77C7B7-C5CD-6241-9097-E6124F786A32}"/>
                </a:ext>
              </a:extLst>
            </p:cNvPr>
            <p:cNvSpPr txBox="1"/>
            <p:nvPr/>
          </p:nvSpPr>
          <p:spPr>
            <a:xfrm>
              <a:off x="5354415" y="5534468"/>
              <a:ext cx="487680" cy="830997"/>
            </a:xfrm>
            <a:prstGeom prst="rect">
              <a:avLst/>
            </a:prstGeom>
            <a:noFill/>
          </p:spPr>
          <p:txBody>
            <a:bodyPr wrap="square" rtlCol="0">
              <a:spAutoFit/>
            </a:bodyPr>
            <a:lstStyle/>
            <a:p>
              <a:r>
                <a:rPr lang="en-US" sz="4800" b="1" dirty="0">
                  <a:solidFill>
                    <a:srgbClr val="8300B7"/>
                  </a:solidFill>
                  <a:latin typeface="Helvetica" pitchFamily="2" charset="0"/>
                </a:rPr>
                <a:t>3</a:t>
              </a:r>
            </a:p>
          </p:txBody>
        </p:sp>
        <p:sp>
          <p:nvSpPr>
            <p:cNvPr id="22" name="TextBox 21">
              <a:extLst>
                <a:ext uri="{FF2B5EF4-FFF2-40B4-BE49-F238E27FC236}">
                  <a16:creationId xmlns:a16="http://schemas.microsoft.com/office/drawing/2014/main" id="{7F059CF7-E383-7347-B329-0352994B8545}"/>
                </a:ext>
              </a:extLst>
            </p:cNvPr>
            <p:cNvSpPr txBox="1"/>
            <p:nvPr/>
          </p:nvSpPr>
          <p:spPr>
            <a:xfrm>
              <a:off x="5842096" y="5719133"/>
              <a:ext cx="4211094" cy="461665"/>
            </a:xfrm>
            <a:prstGeom prst="rect">
              <a:avLst/>
            </a:prstGeom>
            <a:noFill/>
          </p:spPr>
          <p:txBody>
            <a:bodyPr wrap="square" rtlCol="0">
              <a:spAutoFit/>
            </a:bodyPr>
            <a:lstStyle/>
            <a:p>
              <a:r>
                <a:rPr lang="en-US" sz="2400" b="0" i="1" kern="1200" dirty="0">
                  <a:solidFill>
                    <a:schemeClr val="tx1"/>
                  </a:solidFill>
                  <a:latin typeface="Avenir Medium" panose="02000503020000020003" pitchFamily="2" charset="0"/>
                  <a:ea typeface="+mn-ea"/>
                  <a:cs typeface="+mn-cs"/>
                </a:rPr>
                <a:t>Third Topic</a:t>
              </a:r>
            </a:p>
          </p:txBody>
        </p:sp>
      </p:grpSp>
      <p:grpSp>
        <p:nvGrpSpPr>
          <p:cNvPr id="23" name="Group 22">
            <a:extLst>
              <a:ext uri="{FF2B5EF4-FFF2-40B4-BE49-F238E27FC236}">
                <a16:creationId xmlns:a16="http://schemas.microsoft.com/office/drawing/2014/main" id="{07D27234-437B-554D-A6F7-73CB4B23F224}"/>
              </a:ext>
            </a:extLst>
          </p:cNvPr>
          <p:cNvGrpSpPr/>
          <p:nvPr userDrawn="1"/>
        </p:nvGrpSpPr>
        <p:grpSpPr>
          <a:xfrm>
            <a:off x="5835399" y="1637719"/>
            <a:ext cx="4506279" cy="830997"/>
            <a:chOff x="5852160" y="1576660"/>
            <a:chExt cx="4506279" cy="830997"/>
          </a:xfrm>
        </p:grpSpPr>
        <p:sp>
          <p:nvSpPr>
            <p:cNvPr id="24" name="TextBox 23">
              <a:extLst>
                <a:ext uri="{FF2B5EF4-FFF2-40B4-BE49-F238E27FC236}">
                  <a16:creationId xmlns:a16="http://schemas.microsoft.com/office/drawing/2014/main" id="{2A4FEA18-DE21-C647-99DD-D33909CB6426}"/>
                </a:ext>
              </a:extLst>
            </p:cNvPr>
            <p:cNvSpPr txBox="1"/>
            <p:nvPr/>
          </p:nvSpPr>
          <p:spPr>
            <a:xfrm>
              <a:off x="5852160" y="1576660"/>
              <a:ext cx="487680" cy="830997"/>
            </a:xfrm>
            <a:prstGeom prst="rect">
              <a:avLst/>
            </a:prstGeom>
            <a:noFill/>
          </p:spPr>
          <p:txBody>
            <a:bodyPr wrap="square" rtlCol="0">
              <a:spAutoFit/>
            </a:bodyPr>
            <a:lstStyle/>
            <a:p>
              <a:r>
                <a:rPr lang="en-US" sz="4800" b="1" dirty="0">
                  <a:solidFill>
                    <a:srgbClr val="7D00B0"/>
                  </a:solidFill>
                  <a:latin typeface="Helvetica" pitchFamily="2" charset="0"/>
                </a:rPr>
                <a:t>4</a:t>
              </a:r>
            </a:p>
          </p:txBody>
        </p:sp>
        <p:sp>
          <p:nvSpPr>
            <p:cNvPr id="25" name="TextBox 24">
              <a:extLst>
                <a:ext uri="{FF2B5EF4-FFF2-40B4-BE49-F238E27FC236}">
                  <a16:creationId xmlns:a16="http://schemas.microsoft.com/office/drawing/2014/main" id="{95FAED14-6DA6-7C41-A38C-C275AFD4BD48}"/>
                </a:ext>
              </a:extLst>
            </p:cNvPr>
            <p:cNvSpPr txBox="1"/>
            <p:nvPr/>
          </p:nvSpPr>
          <p:spPr>
            <a:xfrm>
              <a:off x="6339841" y="1745761"/>
              <a:ext cx="4018598" cy="461665"/>
            </a:xfrm>
            <a:prstGeom prst="rect">
              <a:avLst/>
            </a:prstGeom>
            <a:noFill/>
          </p:spPr>
          <p:txBody>
            <a:bodyPr wrap="square" rtlCol="0">
              <a:spAutoFit/>
            </a:bodyPr>
            <a:lstStyle/>
            <a:p>
              <a:r>
                <a:rPr lang="en-US" sz="2400" b="0" i="1" kern="1200" dirty="0">
                  <a:solidFill>
                    <a:schemeClr val="tx1"/>
                  </a:solidFill>
                  <a:latin typeface="Avenir Medium" panose="02000503020000020003" pitchFamily="2" charset="0"/>
                  <a:ea typeface="+mn-ea"/>
                  <a:cs typeface="+mn-cs"/>
                </a:rPr>
                <a:t>Forth Topic</a:t>
              </a:r>
            </a:p>
          </p:txBody>
        </p:sp>
      </p:grpSp>
      <p:cxnSp>
        <p:nvCxnSpPr>
          <p:cNvPr id="26" name="Straight Connector 25">
            <a:extLst>
              <a:ext uri="{FF2B5EF4-FFF2-40B4-BE49-F238E27FC236}">
                <a16:creationId xmlns:a16="http://schemas.microsoft.com/office/drawing/2014/main" id="{47F0831E-2B07-584C-832B-CF90A8A3C929}"/>
              </a:ext>
            </a:extLst>
          </p:cNvPr>
          <p:cNvCxnSpPr/>
          <p:nvPr userDrawn="1"/>
        </p:nvCxnSpPr>
        <p:spPr>
          <a:xfrm>
            <a:off x="8396176" y="3913134"/>
            <a:ext cx="0" cy="594148"/>
          </a:xfrm>
          <a:prstGeom prst="line">
            <a:avLst/>
          </a:prstGeom>
          <a:ln w="82550">
            <a:solidFill>
              <a:srgbClr val="6B0097"/>
            </a:solidFill>
          </a:ln>
        </p:spPr>
        <p:style>
          <a:lnRef idx="1">
            <a:schemeClr val="accent5"/>
          </a:lnRef>
          <a:fillRef idx="0">
            <a:schemeClr val="accent5"/>
          </a:fillRef>
          <a:effectRef idx="0">
            <a:schemeClr val="accent5"/>
          </a:effectRef>
          <a:fontRef idx="minor">
            <a:schemeClr val="tx1"/>
          </a:fontRef>
        </p:style>
      </p:cxnSp>
      <p:grpSp>
        <p:nvGrpSpPr>
          <p:cNvPr id="27" name="Group 26">
            <a:extLst>
              <a:ext uri="{FF2B5EF4-FFF2-40B4-BE49-F238E27FC236}">
                <a16:creationId xmlns:a16="http://schemas.microsoft.com/office/drawing/2014/main" id="{307DA330-EE27-FB46-B528-8FC38AB0F4DC}"/>
              </a:ext>
            </a:extLst>
          </p:cNvPr>
          <p:cNvGrpSpPr/>
          <p:nvPr userDrawn="1"/>
        </p:nvGrpSpPr>
        <p:grpSpPr>
          <a:xfrm>
            <a:off x="8145691" y="4507535"/>
            <a:ext cx="8547159" cy="830997"/>
            <a:chOff x="5852160" y="1576660"/>
            <a:chExt cx="8547159" cy="830997"/>
          </a:xfrm>
        </p:grpSpPr>
        <p:sp>
          <p:nvSpPr>
            <p:cNvPr id="28" name="TextBox 27">
              <a:extLst>
                <a:ext uri="{FF2B5EF4-FFF2-40B4-BE49-F238E27FC236}">
                  <a16:creationId xmlns:a16="http://schemas.microsoft.com/office/drawing/2014/main" id="{F472CE8B-30EF-A946-935C-3750FFE5B603}"/>
                </a:ext>
              </a:extLst>
            </p:cNvPr>
            <p:cNvSpPr txBox="1"/>
            <p:nvPr/>
          </p:nvSpPr>
          <p:spPr>
            <a:xfrm>
              <a:off x="5852160" y="1576660"/>
              <a:ext cx="487680" cy="830997"/>
            </a:xfrm>
            <a:prstGeom prst="rect">
              <a:avLst/>
            </a:prstGeom>
            <a:noFill/>
          </p:spPr>
          <p:txBody>
            <a:bodyPr wrap="square" rtlCol="0">
              <a:spAutoFit/>
            </a:bodyPr>
            <a:lstStyle/>
            <a:p>
              <a:r>
                <a:rPr lang="en-US" sz="4800" b="1" dirty="0">
                  <a:solidFill>
                    <a:srgbClr val="6B0097"/>
                  </a:solidFill>
                  <a:latin typeface="Helvetica" pitchFamily="2" charset="0"/>
                </a:rPr>
                <a:t>5</a:t>
              </a:r>
            </a:p>
          </p:txBody>
        </p:sp>
        <p:sp>
          <p:nvSpPr>
            <p:cNvPr id="29" name="TextBox 28">
              <a:extLst>
                <a:ext uri="{FF2B5EF4-FFF2-40B4-BE49-F238E27FC236}">
                  <a16:creationId xmlns:a16="http://schemas.microsoft.com/office/drawing/2014/main" id="{086BCC48-689C-2C43-91F4-6F54DA587734}"/>
                </a:ext>
              </a:extLst>
            </p:cNvPr>
            <p:cNvSpPr txBox="1"/>
            <p:nvPr/>
          </p:nvSpPr>
          <p:spPr>
            <a:xfrm>
              <a:off x="6339840" y="1745761"/>
              <a:ext cx="8059479" cy="461665"/>
            </a:xfrm>
            <a:prstGeom prst="rect">
              <a:avLst/>
            </a:prstGeom>
            <a:noFill/>
          </p:spPr>
          <p:txBody>
            <a:bodyPr wrap="square" rtlCol="0">
              <a:spAutoFit/>
            </a:bodyPr>
            <a:lstStyle/>
            <a:p>
              <a:pPr marL="0" algn="l" defTabSz="914400" rtl="0" eaLnBrk="1" latinLnBrk="0" hangingPunct="1"/>
              <a:r>
                <a:rPr lang="en-US" sz="2400" b="0" i="1" kern="1200" dirty="0">
                  <a:solidFill>
                    <a:schemeClr val="tx1"/>
                  </a:solidFill>
                  <a:latin typeface="Avenir Medium" panose="02000503020000020003" pitchFamily="2" charset="0"/>
                  <a:ea typeface="+mn-ea"/>
                  <a:cs typeface="+mn-cs"/>
                </a:rPr>
                <a:t>Fifth Topic</a:t>
              </a:r>
            </a:p>
          </p:txBody>
        </p:sp>
      </p:grpSp>
      <p:pic>
        <p:nvPicPr>
          <p:cNvPr id="30" name="Picture 29">
            <a:extLst>
              <a:ext uri="{FF2B5EF4-FFF2-40B4-BE49-F238E27FC236}">
                <a16:creationId xmlns:a16="http://schemas.microsoft.com/office/drawing/2014/main" id="{2DFEA7E6-4052-2549-83B7-AA05EAA6E3C3}"/>
              </a:ext>
            </a:extLst>
          </p:cNvPr>
          <p:cNvPicPr>
            <a:picLocks noChangeAspect="1"/>
          </p:cNvPicPr>
          <p:nvPr userDrawn="1"/>
        </p:nvPicPr>
        <p:blipFill>
          <a:blip r:embed="rId2"/>
          <a:stretch>
            <a:fillRect/>
          </a:stretch>
        </p:blipFill>
        <p:spPr>
          <a:xfrm>
            <a:off x="11059074" y="209550"/>
            <a:ext cx="954053" cy="908050"/>
          </a:xfrm>
          <a:prstGeom prst="rect">
            <a:avLst/>
          </a:prstGeom>
        </p:spPr>
      </p:pic>
    </p:spTree>
    <p:extLst>
      <p:ext uri="{BB962C8B-B14F-4D97-AF65-F5344CB8AC3E}">
        <p14:creationId xmlns:p14="http://schemas.microsoft.com/office/powerpoint/2010/main" val="3379498399"/>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5"/>
                                        </p:tgtEl>
                                        <p:attrNameLst>
                                          <p:attrName>style.visibility</p:attrName>
                                        </p:attrNameLst>
                                      </p:cBhvr>
                                      <p:to>
                                        <p:strVal val="visible"/>
                                      </p:to>
                                    </p:set>
                                    <p:animEffect transition="in" filter="fade">
                                      <p:cBhvr>
                                        <p:cTn id="14" dur="500"/>
                                        <p:tgtEl>
                                          <p:spTgt spid="15"/>
                                        </p:tgtEl>
                                      </p:cBhvr>
                                    </p:animEffect>
                                  </p:childTnLst>
                                </p:cTn>
                              </p:par>
                              <p:par>
                                <p:cTn id="15" presetID="10" presetClass="entr" presetSubtype="0"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childTnLst>
                          </p:cTn>
                        </p:par>
                        <p:par>
                          <p:cTn id="18" fill="hold">
                            <p:stCondLst>
                              <p:cond delay="1000"/>
                            </p:stCondLst>
                            <p:childTnLst>
                              <p:par>
                                <p:cTn id="19" presetID="10" presetClass="entr" presetSubtype="0" fill="hold" nodeType="after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fade">
                                      <p:cBhvr>
                                        <p:cTn id="21" dur="500"/>
                                        <p:tgtEl>
                                          <p:spTgt spid="20"/>
                                        </p:tgtEl>
                                      </p:cBhvr>
                                    </p:animEffect>
                                  </p:childTnLst>
                                </p:cTn>
                              </p:par>
                              <p:par>
                                <p:cTn id="22" presetID="10" presetClass="entr" presetSubtype="0" fill="hold" nodeType="with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fade">
                                      <p:cBhvr>
                                        <p:cTn id="24" dur="500"/>
                                        <p:tgtEl>
                                          <p:spTgt spid="18"/>
                                        </p:tgtEl>
                                      </p:cBhvr>
                                    </p:animEffect>
                                  </p:childTnLst>
                                </p:cTn>
                              </p:par>
                            </p:childTnLst>
                          </p:cTn>
                        </p:par>
                        <p:par>
                          <p:cTn id="25" fill="hold">
                            <p:stCondLst>
                              <p:cond delay="1500"/>
                            </p:stCondLst>
                            <p:childTnLst>
                              <p:par>
                                <p:cTn id="26" presetID="10" presetClass="entr" presetSubtype="0" fill="hold" nodeType="afterEffect">
                                  <p:stCondLst>
                                    <p:cond delay="0"/>
                                  </p:stCondLst>
                                  <p:childTnLst>
                                    <p:set>
                                      <p:cBhvr>
                                        <p:cTn id="27" dur="1" fill="hold">
                                          <p:stCondLst>
                                            <p:cond delay="0"/>
                                          </p:stCondLst>
                                        </p:cTn>
                                        <p:tgtEl>
                                          <p:spTgt spid="23"/>
                                        </p:tgtEl>
                                        <p:attrNameLst>
                                          <p:attrName>style.visibility</p:attrName>
                                        </p:attrNameLst>
                                      </p:cBhvr>
                                      <p:to>
                                        <p:strVal val="visible"/>
                                      </p:to>
                                    </p:set>
                                    <p:animEffect transition="in" filter="fade">
                                      <p:cBhvr>
                                        <p:cTn id="28" dur="500"/>
                                        <p:tgtEl>
                                          <p:spTgt spid="23"/>
                                        </p:tgtEl>
                                      </p:cBhvr>
                                    </p:animEffect>
                                  </p:childTnLst>
                                </p:cTn>
                              </p:par>
                              <p:par>
                                <p:cTn id="29" presetID="10" presetClass="entr" presetSubtype="0" fill="hold" nodeType="with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fade">
                                      <p:cBhvr>
                                        <p:cTn id="31" dur="500"/>
                                        <p:tgtEl>
                                          <p:spTgt spid="19"/>
                                        </p:tgtEl>
                                      </p:cBhvr>
                                    </p:animEffect>
                                  </p:childTnLst>
                                </p:cTn>
                              </p:par>
                            </p:childTnLst>
                          </p:cTn>
                        </p:par>
                        <p:par>
                          <p:cTn id="32" fill="hold">
                            <p:stCondLst>
                              <p:cond delay="2000"/>
                            </p:stCondLst>
                            <p:childTnLst>
                              <p:par>
                                <p:cTn id="33" presetID="10" presetClass="entr" presetSubtype="0" fill="hold" nodeType="afterEffect">
                                  <p:stCondLst>
                                    <p:cond delay="0"/>
                                  </p:stCondLst>
                                  <p:childTnLst>
                                    <p:set>
                                      <p:cBhvr>
                                        <p:cTn id="34" dur="1" fill="hold">
                                          <p:stCondLst>
                                            <p:cond delay="0"/>
                                          </p:stCondLst>
                                        </p:cTn>
                                        <p:tgtEl>
                                          <p:spTgt spid="27"/>
                                        </p:tgtEl>
                                        <p:attrNameLst>
                                          <p:attrName>style.visibility</p:attrName>
                                        </p:attrNameLst>
                                      </p:cBhvr>
                                      <p:to>
                                        <p:strVal val="visible"/>
                                      </p:to>
                                    </p:set>
                                    <p:animEffect transition="in" filter="fade">
                                      <p:cBhvr>
                                        <p:cTn id="35" dur="500"/>
                                        <p:tgtEl>
                                          <p:spTgt spid="27"/>
                                        </p:tgtEl>
                                      </p:cBhvr>
                                    </p:animEffect>
                                  </p:childTnLst>
                                </p:cTn>
                              </p:par>
                              <p:par>
                                <p:cTn id="36" presetID="10" presetClass="entr" presetSubtype="0" fill="hold" nodeType="withEffect">
                                  <p:stCondLst>
                                    <p:cond delay="0"/>
                                  </p:stCondLst>
                                  <p:childTnLst>
                                    <p:set>
                                      <p:cBhvr>
                                        <p:cTn id="37" dur="1" fill="hold">
                                          <p:stCondLst>
                                            <p:cond delay="0"/>
                                          </p:stCondLst>
                                        </p:cTn>
                                        <p:tgtEl>
                                          <p:spTgt spid="26"/>
                                        </p:tgtEl>
                                        <p:attrNameLst>
                                          <p:attrName>style.visibility</p:attrName>
                                        </p:attrNameLst>
                                      </p:cBhvr>
                                      <p:to>
                                        <p:strVal val="visible"/>
                                      </p:to>
                                    </p:set>
                                    <p:animEffect transition="in" filter="fade">
                                      <p:cBhvr>
                                        <p:cTn id="38" dur="500"/>
                                        <p:tgtEl>
                                          <p:spTgt spid="26"/>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xit" presetSubtype="0" fill="hold" nodeType="clickEffect">
                                  <p:stCondLst>
                                    <p:cond delay="0"/>
                                  </p:stCondLst>
                                  <p:childTnLst>
                                    <p:animEffect transition="out" filter="fade">
                                      <p:cBhvr>
                                        <p:cTn id="42" dur="500"/>
                                        <p:tgtEl>
                                          <p:spTgt spid="11"/>
                                        </p:tgtEl>
                                      </p:cBhvr>
                                    </p:animEffect>
                                    <p:set>
                                      <p:cBhvr>
                                        <p:cTn id="43" dur="1" fill="hold">
                                          <p:stCondLst>
                                            <p:cond delay="499"/>
                                          </p:stCondLst>
                                        </p:cTn>
                                        <p:tgtEl>
                                          <p:spTgt spid="11"/>
                                        </p:tgtEl>
                                        <p:attrNameLst>
                                          <p:attrName>style.visibility</p:attrName>
                                        </p:attrNameLst>
                                      </p:cBhvr>
                                      <p:to>
                                        <p:strVal val="hidden"/>
                                      </p:to>
                                    </p:set>
                                  </p:childTnLst>
                                </p:cTn>
                              </p:par>
                              <p:par>
                                <p:cTn id="44" presetID="10" presetClass="exit" presetSubtype="0" fill="hold" nodeType="withEffect">
                                  <p:stCondLst>
                                    <p:cond delay="0"/>
                                  </p:stCondLst>
                                  <p:childTnLst>
                                    <p:animEffect transition="out" filter="fade">
                                      <p:cBhvr>
                                        <p:cTn id="45" dur="500"/>
                                        <p:tgtEl>
                                          <p:spTgt spid="10"/>
                                        </p:tgtEl>
                                      </p:cBhvr>
                                    </p:animEffect>
                                    <p:set>
                                      <p:cBhvr>
                                        <p:cTn id="46" dur="1" fill="hold">
                                          <p:stCondLst>
                                            <p:cond delay="499"/>
                                          </p:stCondLst>
                                        </p:cTn>
                                        <p:tgtEl>
                                          <p:spTgt spid="10"/>
                                        </p:tgtEl>
                                        <p:attrNameLst>
                                          <p:attrName>style.visibility</p:attrName>
                                        </p:attrNameLst>
                                      </p:cBhvr>
                                      <p:to>
                                        <p:strVal val="hidden"/>
                                      </p:to>
                                    </p:set>
                                  </p:childTnLst>
                                </p:cTn>
                              </p:par>
                              <p:par>
                                <p:cTn id="47" presetID="10" presetClass="exit" presetSubtype="0" fill="hold" nodeType="withEffect">
                                  <p:stCondLst>
                                    <p:cond delay="0"/>
                                  </p:stCondLst>
                                  <p:childTnLst>
                                    <p:animEffect transition="out" filter="fade">
                                      <p:cBhvr>
                                        <p:cTn id="48" dur="500"/>
                                        <p:tgtEl>
                                          <p:spTgt spid="15"/>
                                        </p:tgtEl>
                                      </p:cBhvr>
                                    </p:animEffect>
                                    <p:set>
                                      <p:cBhvr>
                                        <p:cTn id="49" dur="1" fill="hold">
                                          <p:stCondLst>
                                            <p:cond delay="499"/>
                                          </p:stCondLst>
                                        </p:cTn>
                                        <p:tgtEl>
                                          <p:spTgt spid="15"/>
                                        </p:tgtEl>
                                        <p:attrNameLst>
                                          <p:attrName>style.visibility</p:attrName>
                                        </p:attrNameLst>
                                      </p:cBhvr>
                                      <p:to>
                                        <p:strVal val="hidden"/>
                                      </p:to>
                                    </p:set>
                                  </p:childTnLst>
                                </p:cTn>
                              </p:par>
                              <p:par>
                                <p:cTn id="50" presetID="10" presetClass="exit" presetSubtype="0" fill="hold" nodeType="withEffect">
                                  <p:stCondLst>
                                    <p:cond delay="0"/>
                                  </p:stCondLst>
                                  <p:childTnLst>
                                    <p:animEffect transition="out" filter="fade">
                                      <p:cBhvr>
                                        <p:cTn id="51" dur="500"/>
                                        <p:tgtEl>
                                          <p:spTgt spid="14"/>
                                        </p:tgtEl>
                                      </p:cBhvr>
                                    </p:animEffect>
                                    <p:set>
                                      <p:cBhvr>
                                        <p:cTn id="52" dur="1" fill="hold">
                                          <p:stCondLst>
                                            <p:cond delay="499"/>
                                          </p:stCondLst>
                                        </p:cTn>
                                        <p:tgtEl>
                                          <p:spTgt spid="14"/>
                                        </p:tgtEl>
                                        <p:attrNameLst>
                                          <p:attrName>style.visibility</p:attrName>
                                        </p:attrNameLst>
                                      </p:cBhvr>
                                      <p:to>
                                        <p:strVal val="hidden"/>
                                      </p:to>
                                    </p:set>
                                  </p:childTnLst>
                                </p:cTn>
                              </p:par>
                              <p:par>
                                <p:cTn id="53" presetID="10" presetClass="exit" presetSubtype="0" fill="hold" nodeType="withEffect">
                                  <p:stCondLst>
                                    <p:cond delay="0"/>
                                  </p:stCondLst>
                                  <p:childTnLst>
                                    <p:animEffect transition="out" filter="fade">
                                      <p:cBhvr>
                                        <p:cTn id="54" dur="500"/>
                                        <p:tgtEl>
                                          <p:spTgt spid="23"/>
                                        </p:tgtEl>
                                      </p:cBhvr>
                                    </p:animEffect>
                                    <p:set>
                                      <p:cBhvr>
                                        <p:cTn id="55" dur="1" fill="hold">
                                          <p:stCondLst>
                                            <p:cond delay="499"/>
                                          </p:stCondLst>
                                        </p:cTn>
                                        <p:tgtEl>
                                          <p:spTgt spid="23"/>
                                        </p:tgtEl>
                                        <p:attrNameLst>
                                          <p:attrName>style.visibility</p:attrName>
                                        </p:attrNameLst>
                                      </p:cBhvr>
                                      <p:to>
                                        <p:strVal val="hidden"/>
                                      </p:to>
                                    </p:set>
                                  </p:childTnLst>
                                </p:cTn>
                              </p:par>
                              <p:par>
                                <p:cTn id="56" presetID="10" presetClass="exit" presetSubtype="0" fill="hold" nodeType="withEffect">
                                  <p:stCondLst>
                                    <p:cond delay="0"/>
                                  </p:stCondLst>
                                  <p:childTnLst>
                                    <p:animEffect transition="out" filter="fade">
                                      <p:cBhvr>
                                        <p:cTn id="57" dur="500"/>
                                        <p:tgtEl>
                                          <p:spTgt spid="19"/>
                                        </p:tgtEl>
                                      </p:cBhvr>
                                    </p:animEffect>
                                    <p:set>
                                      <p:cBhvr>
                                        <p:cTn id="58" dur="1" fill="hold">
                                          <p:stCondLst>
                                            <p:cond delay="499"/>
                                          </p:stCondLst>
                                        </p:cTn>
                                        <p:tgtEl>
                                          <p:spTgt spid="19"/>
                                        </p:tgtEl>
                                        <p:attrNameLst>
                                          <p:attrName>style.visibility</p:attrName>
                                        </p:attrNameLst>
                                      </p:cBhvr>
                                      <p:to>
                                        <p:strVal val="hidden"/>
                                      </p:to>
                                    </p:set>
                                  </p:childTnLst>
                                </p:cTn>
                              </p:par>
                              <p:par>
                                <p:cTn id="59" presetID="10" presetClass="exit" presetSubtype="0" fill="hold" nodeType="withEffect">
                                  <p:stCondLst>
                                    <p:cond delay="0"/>
                                  </p:stCondLst>
                                  <p:childTnLst>
                                    <p:animEffect transition="out" filter="fade">
                                      <p:cBhvr>
                                        <p:cTn id="60" dur="500"/>
                                        <p:tgtEl>
                                          <p:spTgt spid="18"/>
                                        </p:tgtEl>
                                      </p:cBhvr>
                                    </p:animEffect>
                                    <p:set>
                                      <p:cBhvr>
                                        <p:cTn id="61" dur="1" fill="hold">
                                          <p:stCondLst>
                                            <p:cond delay="499"/>
                                          </p:stCondLst>
                                        </p:cTn>
                                        <p:tgtEl>
                                          <p:spTgt spid="18"/>
                                        </p:tgtEl>
                                        <p:attrNameLst>
                                          <p:attrName>style.visibility</p:attrName>
                                        </p:attrNameLst>
                                      </p:cBhvr>
                                      <p:to>
                                        <p:strVal val="hidden"/>
                                      </p:to>
                                    </p:set>
                                  </p:childTnLst>
                                </p:cTn>
                              </p:par>
                              <p:par>
                                <p:cTn id="62" presetID="10" presetClass="exit" presetSubtype="0" fill="hold" nodeType="withEffect">
                                  <p:stCondLst>
                                    <p:cond delay="0"/>
                                  </p:stCondLst>
                                  <p:childTnLst>
                                    <p:animEffect transition="out" filter="fade">
                                      <p:cBhvr>
                                        <p:cTn id="63" dur="500"/>
                                        <p:tgtEl>
                                          <p:spTgt spid="20"/>
                                        </p:tgtEl>
                                      </p:cBhvr>
                                    </p:animEffect>
                                    <p:set>
                                      <p:cBhvr>
                                        <p:cTn id="64" dur="1" fill="hold">
                                          <p:stCondLst>
                                            <p:cond delay="499"/>
                                          </p:stCondLst>
                                        </p:cTn>
                                        <p:tgtEl>
                                          <p:spTgt spid="20"/>
                                        </p:tgtEl>
                                        <p:attrNameLst>
                                          <p:attrName>style.visibility</p:attrName>
                                        </p:attrNameLst>
                                      </p:cBhvr>
                                      <p:to>
                                        <p:strVal val="hidden"/>
                                      </p:to>
                                    </p:set>
                                  </p:childTnLst>
                                </p:cTn>
                              </p:par>
                              <p:par>
                                <p:cTn id="65" presetID="10" presetClass="exit" presetSubtype="0" fill="hold" nodeType="withEffect">
                                  <p:stCondLst>
                                    <p:cond delay="0"/>
                                  </p:stCondLst>
                                  <p:childTnLst>
                                    <p:animEffect transition="out" filter="fade">
                                      <p:cBhvr>
                                        <p:cTn id="66" dur="500"/>
                                        <p:tgtEl>
                                          <p:spTgt spid="27"/>
                                        </p:tgtEl>
                                      </p:cBhvr>
                                    </p:animEffect>
                                    <p:set>
                                      <p:cBhvr>
                                        <p:cTn id="67" dur="1" fill="hold">
                                          <p:stCondLst>
                                            <p:cond delay="499"/>
                                          </p:stCondLst>
                                        </p:cTn>
                                        <p:tgtEl>
                                          <p:spTgt spid="27"/>
                                        </p:tgtEl>
                                        <p:attrNameLst>
                                          <p:attrName>style.visibility</p:attrName>
                                        </p:attrNameLst>
                                      </p:cBhvr>
                                      <p:to>
                                        <p:strVal val="hidden"/>
                                      </p:to>
                                    </p:set>
                                  </p:childTnLst>
                                </p:cTn>
                              </p:par>
                              <p:par>
                                <p:cTn id="68" presetID="10" presetClass="exit" presetSubtype="0" fill="hold" nodeType="withEffect">
                                  <p:stCondLst>
                                    <p:cond delay="0"/>
                                  </p:stCondLst>
                                  <p:childTnLst>
                                    <p:animEffect transition="out" filter="fade">
                                      <p:cBhvr>
                                        <p:cTn id="69" dur="500"/>
                                        <p:tgtEl>
                                          <p:spTgt spid="26"/>
                                        </p:tgtEl>
                                      </p:cBhvr>
                                    </p:animEffect>
                                    <p:set>
                                      <p:cBhvr>
                                        <p:cTn id="70" dur="1" fill="hold">
                                          <p:stCondLst>
                                            <p:cond delay="499"/>
                                          </p:stCondLst>
                                        </p:cTn>
                                        <p:tgtEl>
                                          <p:spTgt spid="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33B6FEF-C9D3-5643-BCC0-531E2DC535D3}"/>
              </a:ext>
            </a:extLst>
          </p:cNvPr>
          <p:cNvSpPr>
            <a:spLocks noGrp="1"/>
          </p:cNvSpPr>
          <p:nvPr>
            <p:ph sz="half" idx="1"/>
          </p:nvPr>
        </p:nvSpPr>
        <p:spPr>
          <a:xfrm>
            <a:off x="838200" y="1825625"/>
            <a:ext cx="5181600" cy="4351338"/>
          </a:xfrm>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4" name="Content Placeholder 3">
            <a:extLst>
              <a:ext uri="{FF2B5EF4-FFF2-40B4-BE49-F238E27FC236}">
                <a16:creationId xmlns:a16="http://schemas.microsoft.com/office/drawing/2014/main" id="{96142BA4-C1AA-034E-8062-94EAE9DF71AE}"/>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8" name="Title 1">
            <a:extLst>
              <a:ext uri="{FF2B5EF4-FFF2-40B4-BE49-F238E27FC236}">
                <a16:creationId xmlns:a16="http://schemas.microsoft.com/office/drawing/2014/main" id="{0B8A1EEB-231F-2549-A25A-2EF636019560}"/>
              </a:ext>
            </a:extLst>
          </p:cNvPr>
          <p:cNvSpPr>
            <a:spLocks noGrp="1"/>
          </p:cNvSpPr>
          <p:nvPr>
            <p:ph type="title" hasCustomPrompt="1"/>
          </p:nvPr>
        </p:nvSpPr>
        <p:spPr>
          <a:xfrm>
            <a:off x="420173" y="18255"/>
            <a:ext cx="10515600" cy="1325563"/>
          </a:xfrm>
        </p:spPr>
        <p:txBody>
          <a:bodyPr>
            <a:normAutofit/>
          </a:bodyPr>
          <a:lstStyle>
            <a:lvl1pPr>
              <a:defRPr sz="4800" b="0" i="0">
                <a:solidFill>
                  <a:srgbClr val="7100A0"/>
                </a:solidFill>
                <a:latin typeface="Helvetica" pitchFamily="2" charset="0"/>
              </a:defRPr>
            </a:lvl1pPr>
          </a:lstStyle>
          <a:p>
            <a:r>
              <a:rPr lang="en-US" dirty="0"/>
              <a:t>Title</a:t>
            </a:r>
          </a:p>
        </p:txBody>
      </p:sp>
    </p:spTree>
    <p:extLst>
      <p:ext uri="{BB962C8B-B14F-4D97-AF65-F5344CB8AC3E}">
        <p14:creationId xmlns:p14="http://schemas.microsoft.com/office/powerpoint/2010/main" val="489844697"/>
      </p:ext>
    </p:extLst>
  </p:cSld>
  <p:clrMapOvr>
    <a:masterClrMapping/>
  </p:clrMapOvr>
  <p:transition spd="med">
    <p:pull/>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410BB5C-2EC6-C04C-A918-35D77808A18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9CF389E5-7FFF-4E4A-8882-1719BF5830BF}"/>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D83C6F75-0431-584B-87A1-3417F6CF221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9E932F39-AC14-7D41-8945-AF8516587118}"/>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0" name="Title 1">
            <a:extLst>
              <a:ext uri="{FF2B5EF4-FFF2-40B4-BE49-F238E27FC236}">
                <a16:creationId xmlns:a16="http://schemas.microsoft.com/office/drawing/2014/main" id="{5295CA7A-25C1-5F45-AA6D-B0BC6F168C2B}"/>
              </a:ext>
            </a:extLst>
          </p:cNvPr>
          <p:cNvSpPr>
            <a:spLocks noGrp="1"/>
          </p:cNvSpPr>
          <p:nvPr>
            <p:ph type="title" hasCustomPrompt="1"/>
          </p:nvPr>
        </p:nvSpPr>
        <p:spPr>
          <a:xfrm>
            <a:off x="420173" y="18255"/>
            <a:ext cx="10515600" cy="1325563"/>
          </a:xfrm>
        </p:spPr>
        <p:txBody>
          <a:bodyPr>
            <a:normAutofit/>
          </a:bodyPr>
          <a:lstStyle>
            <a:lvl1pPr>
              <a:defRPr sz="4800" b="0" i="0">
                <a:solidFill>
                  <a:srgbClr val="7100A0"/>
                </a:solidFill>
                <a:latin typeface="Helvetica" pitchFamily="2" charset="0"/>
              </a:defRPr>
            </a:lvl1pPr>
          </a:lstStyle>
          <a:p>
            <a:r>
              <a:rPr lang="en-US" dirty="0"/>
              <a:t>Title</a:t>
            </a:r>
          </a:p>
        </p:txBody>
      </p:sp>
    </p:spTree>
    <p:extLst>
      <p:ext uri="{BB962C8B-B14F-4D97-AF65-F5344CB8AC3E}">
        <p14:creationId xmlns:p14="http://schemas.microsoft.com/office/powerpoint/2010/main" val="335199844"/>
      </p:ext>
    </p:extLst>
  </p:cSld>
  <p:clrMapOvr>
    <a:masterClrMapping/>
  </p:clrMapOvr>
  <p:transition spd="med">
    <p:pull/>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7B5AE1DD-6818-174D-83CD-708B645AF000}"/>
              </a:ext>
            </a:extLst>
          </p:cNvPr>
          <p:cNvSpPr>
            <a:spLocks noGrp="1"/>
          </p:cNvSpPr>
          <p:nvPr>
            <p:ph type="title" hasCustomPrompt="1"/>
          </p:nvPr>
        </p:nvSpPr>
        <p:spPr>
          <a:xfrm>
            <a:off x="420173" y="18255"/>
            <a:ext cx="10515600" cy="1325563"/>
          </a:xfrm>
        </p:spPr>
        <p:txBody>
          <a:bodyPr>
            <a:normAutofit/>
          </a:bodyPr>
          <a:lstStyle>
            <a:lvl1pPr>
              <a:defRPr sz="4800" b="0" i="0">
                <a:solidFill>
                  <a:srgbClr val="7100A0"/>
                </a:solidFill>
                <a:latin typeface="Helvetica" pitchFamily="2" charset="0"/>
              </a:defRPr>
            </a:lvl1pPr>
          </a:lstStyle>
          <a:p>
            <a:r>
              <a:rPr lang="en-US" dirty="0"/>
              <a:t>Title</a:t>
            </a:r>
          </a:p>
        </p:txBody>
      </p:sp>
    </p:spTree>
    <p:extLst>
      <p:ext uri="{BB962C8B-B14F-4D97-AF65-F5344CB8AC3E}">
        <p14:creationId xmlns:p14="http://schemas.microsoft.com/office/powerpoint/2010/main" val="3549839955"/>
      </p:ext>
    </p:extLst>
  </p:cSld>
  <p:clrMapOvr>
    <a:masterClrMapping/>
  </p:clrMapOvr>
  <p:transition spd="med">
    <p:pull/>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1103920"/>
      </p:ext>
    </p:extLst>
  </p:cSld>
  <p:clrMapOvr>
    <a:masterClrMapping/>
  </p:clrMapOvr>
  <p:transition spd="med">
    <p:pull/>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E3CE8-B6C3-AD42-8F32-6ECD696680A4}"/>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CA244FB6-97B3-0A41-887B-78028C7343B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F857E15D-A047-EB4A-B0E5-E323A58EB8A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Tree>
    <p:extLst>
      <p:ext uri="{BB962C8B-B14F-4D97-AF65-F5344CB8AC3E}">
        <p14:creationId xmlns:p14="http://schemas.microsoft.com/office/powerpoint/2010/main" val="2801684456"/>
      </p:ext>
    </p:extLst>
  </p:cSld>
  <p:clrMapOvr>
    <a:masterClrMapping/>
  </p:clrMapOvr>
  <p:transition spd="med">
    <p:pull/>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15E6C2-FD0A-DA40-B4AC-144DD9229AE1}"/>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2FF7EC3F-F058-4B47-A937-0742331B892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E612E64-59DB-E04A-8EC4-F7943E3871E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Tree>
    <p:extLst>
      <p:ext uri="{BB962C8B-B14F-4D97-AF65-F5344CB8AC3E}">
        <p14:creationId xmlns:p14="http://schemas.microsoft.com/office/powerpoint/2010/main" val="711379135"/>
      </p:ext>
    </p:extLst>
  </p:cSld>
  <p:clrMapOvr>
    <a:masterClrMapping/>
  </p:clrMapOvr>
  <p:transition spd="med">
    <p:pull/>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tif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9" name="Picture 8" descr="Diagram, schematic&#10;&#10;Description automatically generated">
            <a:extLst>
              <a:ext uri="{FF2B5EF4-FFF2-40B4-BE49-F238E27FC236}">
                <a16:creationId xmlns:a16="http://schemas.microsoft.com/office/drawing/2014/main" id="{A5BFADF7-C11F-2A47-8FE1-DC0A55800C4A}"/>
              </a:ext>
            </a:extLst>
          </p:cNvPr>
          <p:cNvPicPr>
            <a:picLocks noChangeAspect="1"/>
          </p:cNvPicPr>
          <p:nvPr userDrawn="1"/>
        </p:nvPicPr>
        <p:blipFill rotWithShape="1">
          <a:blip r:embed="rId12"/>
          <a:srcRect l="55313" t="9643" r="12382" b="24692"/>
          <a:stretch/>
        </p:blipFill>
        <p:spPr>
          <a:xfrm rot="10800000" flipH="1">
            <a:off x="9774621" y="1944414"/>
            <a:ext cx="2417379" cy="4913586"/>
          </a:xfrm>
          <a:prstGeom prst="rect">
            <a:avLst/>
          </a:prstGeom>
        </p:spPr>
      </p:pic>
      <p:sp>
        <p:nvSpPr>
          <p:cNvPr id="2" name="Title Placeholder 1">
            <a:extLst>
              <a:ext uri="{FF2B5EF4-FFF2-40B4-BE49-F238E27FC236}">
                <a16:creationId xmlns:a16="http://schemas.microsoft.com/office/drawing/2014/main" id="{32313505-FC15-5345-ADF6-72D2E677E597}"/>
              </a:ext>
            </a:extLst>
          </p:cNvPr>
          <p:cNvSpPr>
            <a:spLocks noGrp="1"/>
          </p:cNvSpPr>
          <p:nvPr>
            <p:ph type="title"/>
          </p:nvPr>
        </p:nvSpPr>
        <p:spPr>
          <a:xfrm>
            <a:off x="178873" y="-5557"/>
            <a:ext cx="10515600" cy="1325563"/>
          </a:xfrm>
          <a:prstGeom prst="rect">
            <a:avLst/>
          </a:prstGeom>
        </p:spPr>
        <p:txBody>
          <a:bodyPr vert="horz" lIns="91440" tIns="45720" rIns="91440" bIns="45720" rtlCol="0" anchor="ctr">
            <a:normAutofit/>
          </a:bodyPr>
          <a:lstStyle/>
          <a:p>
            <a:r>
              <a:rPr lang="en-GB" dirty="0"/>
              <a:t>Click to edit Master title style</a:t>
            </a:r>
            <a:endParaRPr lang="en-US" dirty="0"/>
          </a:p>
        </p:txBody>
      </p:sp>
      <p:sp>
        <p:nvSpPr>
          <p:cNvPr id="3" name="Text Placeholder 2">
            <a:extLst>
              <a:ext uri="{FF2B5EF4-FFF2-40B4-BE49-F238E27FC236}">
                <a16:creationId xmlns:a16="http://schemas.microsoft.com/office/drawing/2014/main" id="{FE2E8375-489E-504B-9CA6-A4C3B43E31D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E529C79F-83A0-AE4F-8C2B-64C6A83610F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8F835C4-9E48-784E-8733-73638A8349BC}" type="datetimeFigureOut">
              <a:rPr lang="en-US" smtClean="0"/>
              <a:t>10/20/2021</a:t>
            </a:fld>
            <a:endParaRPr lang="en-US"/>
          </a:p>
        </p:txBody>
      </p:sp>
      <p:sp>
        <p:nvSpPr>
          <p:cNvPr id="5" name="Footer Placeholder 4">
            <a:extLst>
              <a:ext uri="{FF2B5EF4-FFF2-40B4-BE49-F238E27FC236}">
                <a16:creationId xmlns:a16="http://schemas.microsoft.com/office/drawing/2014/main" id="{9DB4535F-BAF9-304D-9722-D80C76E34ED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9BB5BEC-8883-9047-869B-91B574B6185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09BE4CE-1B36-384A-B3E5-577DA04BAF95}" type="slidenum">
              <a:rPr lang="en-US" smtClean="0"/>
              <a:t>‹#›</a:t>
            </a:fld>
            <a:endParaRPr lang="en-US"/>
          </a:p>
        </p:txBody>
      </p:sp>
      <p:pic>
        <p:nvPicPr>
          <p:cNvPr id="7" name="Picture 6">
            <a:extLst>
              <a:ext uri="{FF2B5EF4-FFF2-40B4-BE49-F238E27FC236}">
                <a16:creationId xmlns:a16="http://schemas.microsoft.com/office/drawing/2014/main" id="{AE1E1D32-D794-FF4F-99B9-935BB07CE35E}"/>
              </a:ext>
            </a:extLst>
          </p:cNvPr>
          <p:cNvPicPr>
            <a:picLocks noChangeAspect="1"/>
          </p:cNvPicPr>
          <p:nvPr userDrawn="1"/>
        </p:nvPicPr>
        <p:blipFill>
          <a:blip r:embed="rId13"/>
          <a:stretch>
            <a:fillRect/>
          </a:stretch>
        </p:blipFill>
        <p:spPr>
          <a:xfrm>
            <a:off x="11059074" y="209550"/>
            <a:ext cx="954053" cy="908050"/>
          </a:xfrm>
          <a:prstGeom prst="rect">
            <a:avLst/>
          </a:prstGeom>
        </p:spPr>
      </p:pic>
    </p:spTree>
    <p:extLst>
      <p:ext uri="{BB962C8B-B14F-4D97-AF65-F5344CB8AC3E}">
        <p14:creationId xmlns:p14="http://schemas.microsoft.com/office/powerpoint/2010/main" val="167895290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9" r:id="rId3"/>
    <p:sldLayoutId id="2147483652" r:id="rId4"/>
    <p:sldLayoutId id="2147483653" r:id="rId5"/>
    <p:sldLayoutId id="2147483654" r:id="rId6"/>
    <p:sldLayoutId id="2147483655" r:id="rId7"/>
    <p:sldLayoutId id="2147483656" r:id="rId8"/>
    <p:sldLayoutId id="2147483657" r:id="rId9"/>
    <p:sldLayoutId id="2147483670" r:id="rId10"/>
  </p:sldLayoutIdLst>
  <p:transition spd="med">
    <p:pull/>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18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archive.ics.uci.edu/ml/index.php" TargetMode="External"/><Relationship Id="rId2" Type="http://schemas.openxmlformats.org/officeDocument/2006/relationships/hyperlink" Target="https://archive.ics.uci.edu/ml/datasets/combined+cycle+power+plant"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75280760-2936-B248-BC18-0CEAB13C23FE}"/>
              </a:ext>
            </a:extLst>
          </p:cNvPr>
          <p:cNvSpPr>
            <a:spLocks noGrp="1"/>
          </p:cNvSpPr>
          <p:nvPr>
            <p:ph type="body" sz="quarter" idx="12"/>
          </p:nvPr>
        </p:nvSpPr>
        <p:spPr/>
        <p:txBody>
          <a:bodyPr>
            <a:normAutofit lnSpcReduction="10000"/>
          </a:bodyPr>
          <a:lstStyle/>
          <a:p>
            <a:r>
              <a:rPr lang="en-US" dirty="0"/>
              <a:t>Mahru</a:t>
            </a:r>
          </a:p>
        </p:txBody>
      </p:sp>
      <p:sp>
        <p:nvSpPr>
          <p:cNvPr id="6" name="Title 5">
            <a:extLst>
              <a:ext uri="{FF2B5EF4-FFF2-40B4-BE49-F238E27FC236}">
                <a16:creationId xmlns:a16="http://schemas.microsoft.com/office/drawing/2014/main" id="{3487032C-0210-9049-BF56-0C887511F601}"/>
              </a:ext>
            </a:extLst>
          </p:cNvPr>
          <p:cNvSpPr>
            <a:spLocks noGrp="1"/>
          </p:cNvSpPr>
          <p:nvPr>
            <p:ph type="title"/>
          </p:nvPr>
        </p:nvSpPr>
        <p:spPr>
          <a:xfrm>
            <a:off x="241300" y="3140868"/>
            <a:ext cx="8496300" cy="576263"/>
          </a:xfrm>
        </p:spPr>
        <p:txBody>
          <a:bodyPr>
            <a:normAutofit fontScale="90000"/>
          </a:bodyPr>
          <a:lstStyle/>
          <a:p>
            <a:r>
              <a:rPr lang="en-US" dirty="0"/>
              <a:t>Multiple linear regression</a:t>
            </a:r>
          </a:p>
        </p:txBody>
      </p:sp>
    </p:spTree>
    <p:extLst>
      <p:ext uri="{BB962C8B-B14F-4D97-AF65-F5344CB8AC3E}">
        <p14:creationId xmlns:p14="http://schemas.microsoft.com/office/powerpoint/2010/main" val="1031141105"/>
      </p:ext>
    </p:extLst>
  </p:cSld>
  <p:clrMapOvr>
    <a:masterClrMapping/>
  </p:clrMapOvr>
  <p:transition spd="med">
    <p:pull/>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101CF-16E1-43AB-9B51-CB50A777613F}"/>
              </a:ext>
            </a:extLst>
          </p:cNvPr>
          <p:cNvSpPr>
            <a:spLocks noGrp="1"/>
          </p:cNvSpPr>
          <p:nvPr>
            <p:ph type="title"/>
          </p:nvPr>
        </p:nvSpPr>
        <p:spPr/>
        <p:txBody>
          <a:bodyPr/>
          <a:lstStyle/>
          <a:p>
            <a:r>
              <a:rPr lang="en-GB" dirty="0"/>
              <a:t>Simple regression</a:t>
            </a:r>
          </a:p>
        </p:txBody>
      </p:sp>
      <p:sp>
        <p:nvSpPr>
          <p:cNvPr id="3" name="Content Placeholder 2">
            <a:extLst>
              <a:ext uri="{FF2B5EF4-FFF2-40B4-BE49-F238E27FC236}">
                <a16:creationId xmlns:a16="http://schemas.microsoft.com/office/drawing/2014/main" id="{C75CEBB7-1E4E-44D1-9164-EAB392CA27DB}"/>
              </a:ext>
            </a:extLst>
          </p:cNvPr>
          <p:cNvSpPr>
            <a:spLocks noGrp="1"/>
          </p:cNvSpPr>
          <p:nvPr>
            <p:ph idx="1"/>
          </p:nvPr>
        </p:nvSpPr>
        <p:spPr/>
        <p:txBody>
          <a:bodyPr>
            <a:normAutofit fontScale="85000" lnSpcReduction="20000"/>
          </a:bodyPr>
          <a:lstStyle/>
          <a:p>
            <a:pPr marL="0" indent="0">
              <a:buNone/>
            </a:pPr>
            <a:r>
              <a:rPr lang="en-GB" b="0" i="0" dirty="0">
                <a:solidFill>
                  <a:srgbClr val="0D405F"/>
                </a:solidFill>
                <a:effectLst/>
                <a:latin typeface="Inter"/>
              </a:rPr>
              <a:t>Let’s suppose we wanted to compare the size of a house and the price of a house, we can see there are two features.</a:t>
            </a:r>
          </a:p>
          <a:p>
            <a:pPr marL="0" indent="0">
              <a:buNone/>
            </a:pPr>
            <a:r>
              <a:rPr lang="en-GB" dirty="0">
                <a:solidFill>
                  <a:srgbClr val="0D405F"/>
                </a:solidFill>
                <a:latin typeface="Inter"/>
              </a:rPr>
              <a:t>We can graph this using the equation: </a:t>
            </a:r>
            <a:endParaRPr lang="en-GB" b="1" dirty="0">
              <a:solidFill>
                <a:srgbClr val="222222"/>
              </a:solidFill>
              <a:latin typeface="Lato" panose="020F0502020204030203" pitchFamily="34" charset="0"/>
            </a:endParaRPr>
          </a:p>
          <a:p>
            <a:pPr marL="0" indent="0">
              <a:buNone/>
            </a:pPr>
            <a:r>
              <a:rPr lang="en-GB" b="1" dirty="0">
                <a:solidFill>
                  <a:srgbClr val="222222"/>
                </a:solidFill>
                <a:latin typeface="Lato" panose="020F0502020204030203" pitchFamily="34" charset="0"/>
              </a:rPr>
              <a:t>Y=</a:t>
            </a:r>
            <a:r>
              <a:rPr lang="en-GB" b="1" dirty="0" err="1">
                <a:solidFill>
                  <a:srgbClr val="222222"/>
                </a:solidFill>
                <a:latin typeface="Lato" panose="020F0502020204030203" pitchFamily="34" charset="0"/>
              </a:rPr>
              <a:t>A+Bx</a:t>
            </a:r>
            <a:r>
              <a:rPr lang="en-GB" b="1" dirty="0">
                <a:solidFill>
                  <a:srgbClr val="222222"/>
                </a:solidFill>
                <a:latin typeface="Lato" panose="020F0502020204030203" pitchFamily="34" charset="0"/>
              </a:rPr>
              <a:t>, where x denotes the size of the </a:t>
            </a:r>
          </a:p>
          <a:p>
            <a:pPr marL="0" indent="0">
              <a:buNone/>
            </a:pPr>
            <a:r>
              <a:rPr lang="en-GB" b="1" dirty="0">
                <a:solidFill>
                  <a:srgbClr val="222222"/>
                </a:solidFill>
                <a:latin typeface="Lato" panose="020F0502020204030203" pitchFamily="34" charset="0"/>
              </a:rPr>
              <a:t>house.</a:t>
            </a:r>
            <a:endParaRPr lang="en-GB" dirty="0">
              <a:solidFill>
                <a:srgbClr val="0D405F"/>
              </a:solidFill>
              <a:latin typeface="Inter"/>
            </a:endParaRPr>
          </a:p>
          <a:p>
            <a:pPr marL="0" indent="0">
              <a:buNone/>
            </a:pPr>
            <a:r>
              <a:rPr lang="en-GB" b="0" i="0" dirty="0">
                <a:solidFill>
                  <a:srgbClr val="0D405F"/>
                </a:solidFill>
                <a:effectLst/>
                <a:latin typeface="Inter"/>
              </a:rPr>
              <a:t>This can then be implemented on python.</a:t>
            </a:r>
          </a:p>
          <a:p>
            <a:pPr marL="0" indent="0">
              <a:buNone/>
            </a:pPr>
            <a:r>
              <a:rPr lang="en-GB" dirty="0">
                <a:solidFill>
                  <a:srgbClr val="0D405F"/>
                </a:solidFill>
                <a:latin typeface="Inter"/>
              </a:rPr>
              <a:t>The goal is to:</a:t>
            </a:r>
          </a:p>
          <a:p>
            <a:pPr marL="0" indent="0">
              <a:buNone/>
            </a:pPr>
            <a:r>
              <a:rPr lang="en-GB" b="0" i="0" dirty="0">
                <a:solidFill>
                  <a:srgbClr val="0D405F"/>
                </a:solidFill>
                <a:effectLst/>
                <a:latin typeface="Inter"/>
              </a:rPr>
              <a:t>Find a correlation</a:t>
            </a:r>
          </a:p>
          <a:p>
            <a:pPr marL="0" indent="0">
              <a:buNone/>
            </a:pPr>
            <a:r>
              <a:rPr lang="en-GB" b="0" i="0" dirty="0">
                <a:solidFill>
                  <a:srgbClr val="0D405F"/>
                </a:solidFill>
                <a:effectLst/>
                <a:latin typeface="Inter"/>
              </a:rPr>
              <a:t>Best line of fit</a:t>
            </a:r>
          </a:p>
          <a:p>
            <a:pPr marL="0" indent="0">
              <a:buNone/>
            </a:pPr>
            <a:r>
              <a:rPr lang="en-GB" dirty="0">
                <a:solidFill>
                  <a:srgbClr val="0D405F"/>
                </a:solidFill>
                <a:latin typeface="Inter"/>
              </a:rPr>
              <a:t>Dependent variable is changing as we change the independent variable.</a:t>
            </a:r>
            <a:endParaRPr lang="en-GB" b="0" i="0" dirty="0">
              <a:solidFill>
                <a:srgbClr val="0D405F"/>
              </a:solidFill>
              <a:effectLst/>
              <a:latin typeface="Inter"/>
            </a:endParaRPr>
          </a:p>
          <a:p>
            <a:pPr marL="0" indent="0">
              <a:buNone/>
            </a:pPr>
            <a:endParaRPr lang="en-GB" dirty="0">
              <a:solidFill>
                <a:srgbClr val="0D405F"/>
              </a:solidFill>
              <a:latin typeface="Inter"/>
            </a:endParaRPr>
          </a:p>
          <a:p>
            <a:pPr marL="0" indent="0">
              <a:buNone/>
            </a:pPr>
            <a:endParaRPr lang="en-GB" b="0" i="0" dirty="0">
              <a:solidFill>
                <a:srgbClr val="0D405F"/>
              </a:solidFill>
              <a:effectLst/>
              <a:latin typeface="Inter"/>
            </a:endParaRPr>
          </a:p>
          <a:p>
            <a:pPr marL="0" indent="0">
              <a:buNone/>
            </a:pPr>
            <a:endParaRPr lang="en-GB" dirty="0">
              <a:solidFill>
                <a:srgbClr val="0D405F"/>
              </a:solidFill>
              <a:latin typeface="Inter"/>
            </a:endParaRPr>
          </a:p>
        </p:txBody>
      </p:sp>
      <p:pic>
        <p:nvPicPr>
          <p:cNvPr id="5" name="Picture 4" descr="Chart, scatter chart&#10;&#10;Description automatically generated">
            <a:extLst>
              <a:ext uri="{FF2B5EF4-FFF2-40B4-BE49-F238E27FC236}">
                <a16:creationId xmlns:a16="http://schemas.microsoft.com/office/drawing/2014/main" id="{E4EE330B-AE69-4116-8EC2-144B28060628}"/>
              </a:ext>
            </a:extLst>
          </p:cNvPr>
          <p:cNvPicPr>
            <a:picLocks noChangeAspect="1"/>
          </p:cNvPicPr>
          <p:nvPr/>
        </p:nvPicPr>
        <p:blipFill>
          <a:blip r:embed="rId2"/>
          <a:stretch>
            <a:fillRect/>
          </a:stretch>
        </p:blipFill>
        <p:spPr>
          <a:xfrm>
            <a:off x="7094692" y="2732815"/>
            <a:ext cx="4040947" cy="2032447"/>
          </a:xfrm>
          <a:prstGeom prst="rect">
            <a:avLst/>
          </a:prstGeom>
        </p:spPr>
      </p:pic>
    </p:spTree>
    <p:extLst>
      <p:ext uri="{BB962C8B-B14F-4D97-AF65-F5344CB8AC3E}">
        <p14:creationId xmlns:p14="http://schemas.microsoft.com/office/powerpoint/2010/main" val="2608839100"/>
      </p:ext>
    </p:extLst>
  </p:cSld>
  <p:clrMapOvr>
    <a:masterClrMapping/>
  </p:clrMapOvr>
  <p:transition spd="med">
    <p:pull/>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BCA87E-17FB-4112-934C-F1F7922E60B3}"/>
              </a:ext>
            </a:extLst>
          </p:cNvPr>
          <p:cNvSpPr>
            <a:spLocks noGrp="1"/>
          </p:cNvSpPr>
          <p:nvPr>
            <p:ph type="title"/>
          </p:nvPr>
        </p:nvSpPr>
        <p:spPr>
          <a:xfrm>
            <a:off x="420173" y="-9881"/>
            <a:ext cx="10515600" cy="1325563"/>
          </a:xfrm>
        </p:spPr>
        <p:txBody>
          <a:bodyPr/>
          <a:lstStyle/>
          <a:p>
            <a:r>
              <a:rPr lang="en-GB" dirty="0"/>
              <a:t>Multiple Linear regression</a:t>
            </a:r>
          </a:p>
        </p:txBody>
      </p:sp>
      <p:sp>
        <p:nvSpPr>
          <p:cNvPr id="3" name="Content Placeholder 2">
            <a:extLst>
              <a:ext uri="{FF2B5EF4-FFF2-40B4-BE49-F238E27FC236}">
                <a16:creationId xmlns:a16="http://schemas.microsoft.com/office/drawing/2014/main" id="{F30A3C5D-186F-48BD-9F08-D1D482880365}"/>
              </a:ext>
            </a:extLst>
          </p:cNvPr>
          <p:cNvSpPr>
            <a:spLocks noGrp="1"/>
          </p:cNvSpPr>
          <p:nvPr>
            <p:ph idx="1"/>
          </p:nvPr>
        </p:nvSpPr>
        <p:spPr/>
        <p:txBody>
          <a:bodyPr/>
          <a:lstStyle/>
          <a:p>
            <a:r>
              <a:rPr lang="en-GB" dirty="0">
                <a:solidFill>
                  <a:srgbClr val="0D405F"/>
                </a:solidFill>
                <a:latin typeface="Inter"/>
              </a:rPr>
              <a:t>Multiple linear regression is when we have many features, looking at the previous problem we can see that was quite simple.</a:t>
            </a:r>
          </a:p>
          <a:p>
            <a:r>
              <a:rPr lang="en-GB" b="0" i="0" dirty="0">
                <a:solidFill>
                  <a:srgbClr val="0D405F"/>
                </a:solidFill>
                <a:effectLst/>
                <a:latin typeface="Inter"/>
              </a:rPr>
              <a:t>What if I wanted to find out whether amount of rooms, locality and condition of the house  and other factors would affect the price ?</a:t>
            </a:r>
          </a:p>
          <a:p>
            <a:r>
              <a:rPr lang="en-GB" dirty="0">
                <a:solidFill>
                  <a:srgbClr val="0D405F"/>
                </a:solidFill>
                <a:latin typeface="Inter"/>
              </a:rPr>
              <a:t>We’d get an equation of:</a:t>
            </a:r>
          </a:p>
          <a:p>
            <a:r>
              <a:rPr lang="en-GB" b="1" i="0" dirty="0">
                <a:solidFill>
                  <a:srgbClr val="222222"/>
                </a:solidFill>
                <a:effectLst/>
                <a:latin typeface="Lato" panose="020F0502020204030203" pitchFamily="34" charset="0"/>
              </a:rPr>
              <a:t> y = A+B</a:t>
            </a:r>
            <a:r>
              <a:rPr lang="en-GB" b="1" i="0" baseline="-25000" dirty="0">
                <a:solidFill>
                  <a:srgbClr val="222222"/>
                </a:solidFill>
                <a:effectLst/>
                <a:latin typeface="Lato" panose="020F0502020204030203" pitchFamily="34" charset="0"/>
              </a:rPr>
              <a:t>1</a:t>
            </a:r>
            <a:r>
              <a:rPr lang="en-GB" b="1" i="0" dirty="0">
                <a:solidFill>
                  <a:srgbClr val="222222"/>
                </a:solidFill>
                <a:effectLst/>
                <a:latin typeface="Lato" panose="020F0502020204030203" pitchFamily="34" charset="0"/>
              </a:rPr>
              <a:t>x</a:t>
            </a:r>
            <a:r>
              <a:rPr lang="en-GB" b="1" i="0" baseline="-25000" dirty="0">
                <a:solidFill>
                  <a:srgbClr val="222222"/>
                </a:solidFill>
                <a:effectLst/>
                <a:latin typeface="Lato" panose="020F0502020204030203" pitchFamily="34" charset="0"/>
              </a:rPr>
              <a:t>1</a:t>
            </a:r>
            <a:r>
              <a:rPr lang="en-GB" b="1" i="0" dirty="0">
                <a:solidFill>
                  <a:srgbClr val="222222"/>
                </a:solidFill>
                <a:effectLst/>
                <a:latin typeface="Lato" panose="020F0502020204030203" pitchFamily="34" charset="0"/>
              </a:rPr>
              <a:t>+B</a:t>
            </a:r>
            <a:r>
              <a:rPr lang="en-GB" b="1" i="0" baseline="-25000" dirty="0">
                <a:solidFill>
                  <a:srgbClr val="222222"/>
                </a:solidFill>
                <a:effectLst/>
                <a:latin typeface="Lato" panose="020F0502020204030203" pitchFamily="34" charset="0"/>
              </a:rPr>
              <a:t>2</a:t>
            </a:r>
            <a:r>
              <a:rPr lang="en-GB" b="1" i="0" dirty="0">
                <a:solidFill>
                  <a:srgbClr val="222222"/>
                </a:solidFill>
                <a:effectLst/>
                <a:latin typeface="Lato" panose="020F0502020204030203" pitchFamily="34" charset="0"/>
              </a:rPr>
              <a:t>x</a:t>
            </a:r>
            <a:r>
              <a:rPr lang="en-GB" b="1" i="0" baseline="-25000" dirty="0">
                <a:solidFill>
                  <a:srgbClr val="222222"/>
                </a:solidFill>
                <a:effectLst/>
                <a:latin typeface="Lato" panose="020F0502020204030203" pitchFamily="34" charset="0"/>
              </a:rPr>
              <a:t>2</a:t>
            </a:r>
            <a:r>
              <a:rPr lang="en-GB" b="1" i="0" dirty="0">
                <a:solidFill>
                  <a:srgbClr val="222222"/>
                </a:solidFill>
                <a:effectLst/>
                <a:latin typeface="Lato" panose="020F0502020204030203" pitchFamily="34" charset="0"/>
              </a:rPr>
              <a:t>+B</a:t>
            </a:r>
            <a:r>
              <a:rPr lang="en-GB" b="1" i="0" baseline="-25000" dirty="0">
                <a:solidFill>
                  <a:srgbClr val="222222"/>
                </a:solidFill>
                <a:effectLst/>
                <a:latin typeface="Lato" panose="020F0502020204030203" pitchFamily="34" charset="0"/>
              </a:rPr>
              <a:t>3</a:t>
            </a:r>
            <a:r>
              <a:rPr lang="en-GB" b="1" i="0" dirty="0">
                <a:solidFill>
                  <a:srgbClr val="222222"/>
                </a:solidFill>
                <a:effectLst/>
                <a:latin typeface="Lato" panose="020F0502020204030203" pitchFamily="34" charset="0"/>
              </a:rPr>
              <a:t>x</a:t>
            </a:r>
            <a:r>
              <a:rPr lang="en-GB" b="1" i="0" baseline="-25000" dirty="0">
                <a:solidFill>
                  <a:srgbClr val="222222"/>
                </a:solidFill>
                <a:effectLst/>
                <a:latin typeface="Lato" panose="020F0502020204030203" pitchFamily="34" charset="0"/>
              </a:rPr>
              <a:t>3</a:t>
            </a:r>
            <a:r>
              <a:rPr lang="en-GB" b="1" i="0" dirty="0">
                <a:solidFill>
                  <a:srgbClr val="222222"/>
                </a:solidFill>
                <a:effectLst/>
                <a:latin typeface="Lato" panose="020F0502020204030203" pitchFamily="34" charset="0"/>
              </a:rPr>
              <a:t>+B</a:t>
            </a:r>
            <a:r>
              <a:rPr lang="en-GB" b="1" i="0" baseline="-25000" dirty="0">
                <a:solidFill>
                  <a:srgbClr val="222222"/>
                </a:solidFill>
                <a:effectLst/>
                <a:latin typeface="Lato" panose="020F0502020204030203" pitchFamily="34" charset="0"/>
              </a:rPr>
              <a:t>4</a:t>
            </a:r>
            <a:r>
              <a:rPr lang="en-GB" b="1" i="0" dirty="0">
                <a:solidFill>
                  <a:srgbClr val="222222"/>
                </a:solidFill>
                <a:effectLst/>
                <a:latin typeface="Lato" panose="020F0502020204030203" pitchFamily="34" charset="0"/>
              </a:rPr>
              <a:t>x</a:t>
            </a:r>
            <a:r>
              <a:rPr lang="en-GB" b="1" i="0" baseline="-25000" dirty="0">
                <a:solidFill>
                  <a:srgbClr val="222222"/>
                </a:solidFill>
                <a:effectLst/>
                <a:latin typeface="Lato" panose="020F0502020204030203" pitchFamily="34" charset="0"/>
              </a:rPr>
              <a:t>4  + ….  </a:t>
            </a:r>
            <a:r>
              <a:rPr lang="en-GB" b="1" i="0" dirty="0" err="1">
                <a:solidFill>
                  <a:srgbClr val="222222"/>
                </a:solidFill>
                <a:effectLst/>
                <a:latin typeface="Lato" panose="020F0502020204030203" pitchFamily="34" charset="0"/>
              </a:rPr>
              <a:t>B</a:t>
            </a:r>
            <a:r>
              <a:rPr lang="en-GB" b="1" baseline="-25000" dirty="0" err="1">
                <a:solidFill>
                  <a:srgbClr val="222222"/>
                </a:solidFill>
                <a:latin typeface="Lato" panose="020F0502020204030203" pitchFamily="34" charset="0"/>
              </a:rPr>
              <a:t>n</a:t>
            </a:r>
            <a:r>
              <a:rPr lang="en-GB" b="1" i="0" dirty="0" err="1">
                <a:solidFill>
                  <a:srgbClr val="222222"/>
                </a:solidFill>
                <a:effectLst/>
                <a:latin typeface="Lato" panose="020F0502020204030203" pitchFamily="34" charset="0"/>
              </a:rPr>
              <a:t>x</a:t>
            </a:r>
            <a:r>
              <a:rPr lang="en-GB" b="1" i="0" baseline="-25000" dirty="0" err="1">
                <a:solidFill>
                  <a:srgbClr val="222222"/>
                </a:solidFill>
                <a:effectLst/>
                <a:latin typeface="Lato" panose="020F0502020204030203" pitchFamily="34" charset="0"/>
              </a:rPr>
              <a:t>n</a:t>
            </a:r>
            <a:endParaRPr lang="en-GB" b="0" i="0" dirty="0">
              <a:solidFill>
                <a:srgbClr val="0D405F"/>
              </a:solidFill>
              <a:effectLst/>
              <a:latin typeface="Inter"/>
            </a:endParaRPr>
          </a:p>
          <a:p>
            <a:endParaRPr lang="en-GB" b="0" i="0" dirty="0">
              <a:solidFill>
                <a:srgbClr val="0D405F"/>
              </a:solidFill>
              <a:effectLst/>
              <a:latin typeface="Inter"/>
            </a:endParaRPr>
          </a:p>
          <a:p>
            <a:endParaRPr lang="en-GB" dirty="0"/>
          </a:p>
        </p:txBody>
      </p:sp>
      <p:pic>
        <p:nvPicPr>
          <p:cNvPr id="8" name="Picture 7" descr="Chart, scatter chart&#10;&#10;Description automatically generated">
            <a:extLst>
              <a:ext uri="{FF2B5EF4-FFF2-40B4-BE49-F238E27FC236}">
                <a16:creationId xmlns:a16="http://schemas.microsoft.com/office/drawing/2014/main" id="{E7ABA04E-E2E0-4055-8912-268199286E82}"/>
              </a:ext>
            </a:extLst>
          </p:cNvPr>
          <p:cNvPicPr>
            <a:picLocks noChangeAspect="1"/>
          </p:cNvPicPr>
          <p:nvPr/>
        </p:nvPicPr>
        <p:blipFill>
          <a:blip r:embed="rId2"/>
          <a:stretch>
            <a:fillRect/>
          </a:stretch>
        </p:blipFill>
        <p:spPr>
          <a:xfrm>
            <a:off x="7256207" y="3893575"/>
            <a:ext cx="4718508" cy="2373234"/>
          </a:xfrm>
          <a:prstGeom prst="rect">
            <a:avLst/>
          </a:prstGeom>
        </p:spPr>
      </p:pic>
    </p:spTree>
    <p:extLst>
      <p:ext uri="{BB962C8B-B14F-4D97-AF65-F5344CB8AC3E}">
        <p14:creationId xmlns:p14="http://schemas.microsoft.com/office/powerpoint/2010/main" val="1113057184"/>
      </p:ext>
    </p:extLst>
  </p:cSld>
  <p:clrMapOvr>
    <a:masterClrMapping/>
  </p:clrMapOvr>
  <p:transition spd="med">
    <p:pull/>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C23E60-B45E-47F2-A412-7F7606C54011}"/>
              </a:ext>
            </a:extLst>
          </p:cNvPr>
          <p:cNvSpPr>
            <a:spLocks noGrp="1"/>
          </p:cNvSpPr>
          <p:nvPr>
            <p:ph type="title"/>
          </p:nvPr>
        </p:nvSpPr>
        <p:spPr/>
        <p:txBody>
          <a:bodyPr/>
          <a:lstStyle/>
          <a:p>
            <a:r>
              <a:rPr lang="en-GB" dirty="0"/>
              <a:t>Multiple Linear Regression</a:t>
            </a:r>
          </a:p>
        </p:txBody>
      </p:sp>
      <p:pic>
        <p:nvPicPr>
          <p:cNvPr id="3074" name="Picture 2" descr="Multiple linear regression formula">
            <a:extLst>
              <a:ext uri="{FF2B5EF4-FFF2-40B4-BE49-F238E27FC236}">
                <a16:creationId xmlns:a16="http://schemas.microsoft.com/office/drawing/2014/main" id="{30D90B2D-A2EC-4D40-A37D-DA9089C71A49}"/>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427" r="12992" b="1"/>
          <a:stretch/>
        </p:blipFill>
        <p:spPr bwMode="auto">
          <a:xfrm>
            <a:off x="2296651" y="1492370"/>
            <a:ext cx="4268051" cy="55957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D20B3841-FAE3-4A96-AE02-54114A0BC0ED}"/>
              </a:ext>
            </a:extLst>
          </p:cNvPr>
          <p:cNvSpPr txBox="1"/>
          <p:nvPr/>
        </p:nvSpPr>
        <p:spPr>
          <a:xfrm>
            <a:off x="900332" y="2363371"/>
            <a:ext cx="9777046" cy="4154984"/>
          </a:xfrm>
          <a:prstGeom prst="rect">
            <a:avLst/>
          </a:prstGeom>
          <a:noFill/>
        </p:spPr>
        <p:txBody>
          <a:bodyPr wrap="square" rtlCol="0">
            <a:spAutoFit/>
          </a:bodyPr>
          <a:lstStyle/>
          <a:p>
            <a:pPr algn="l">
              <a:buFont typeface="Arial" panose="020B0604020202020204" pitchFamily="34" charset="0"/>
              <a:buChar char="•"/>
            </a:pPr>
            <a:r>
              <a:rPr lang="en-GB" sz="2400" b="1" i="0" dirty="0">
                <a:solidFill>
                  <a:srgbClr val="0D405F"/>
                </a:solidFill>
                <a:effectLst/>
                <a:latin typeface="Inter"/>
              </a:rPr>
              <a:t>y</a:t>
            </a:r>
            <a:r>
              <a:rPr lang="en-GB" sz="2400" b="0" i="0" dirty="0">
                <a:solidFill>
                  <a:srgbClr val="0D405F"/>
                </a:solidFill>
                <a:effectLst/>
                <a:latin typeface="Inter"/>
              </a:rPr>
              <a:t> = the predicted </a:t>
            </a:r>
            <a:r>
              <a:rPr lang="en-GB" sz="2400" dirty="0">
                <a:solidFill>
                  <a:srgbClr val="0D405F"/>
                </a:solidFill>
                <a:latin typeface="Inter"/>
              </a:rPr>
              <a:t>value of the dependent variable</a:t>
            </a:r>
          </a:p>
          <a:p>
            <a:pPr algn="l">
              <a:buFont typeface="Arial" panose="020B0604020202020204" pitchFamily="34" charset="0"/>
              <a:buChar char="•"/>
            </a:pPr>
            <a:endParaRPr lang="en-GB" sz="2400" dirty="0">
              <a:solidFill>
                <a:srgbClr val="0D405F"/>
              </a:solidFill>
              <a:latin typeface="Inter"/>
            </a:endParaRPr>
          </a:p>
          <a:p>
            <a:pPr algn="l">
              <a:buFont typeface="Arial" panose="020B0604020202020204" pitchFamily="34" charset="0"/>
              <a:buChar char="•"/>
            </a:pPr>
            <a:r>
              <a:rPr lang="en-GB" sz="2400" b="1" i="0" dirty="0">
                <a:solidFill>
                  <a:srgbClr val="0D405F"/>
                </a:solidFill>
                <a:effectLst/>
                <a:latin typeface="Inter"/>
              </a:rPr>
              <a:t>B</a:t>
            </a:r>
            <a:r>
              <a:rPr lang="en-GB" sz="2400" b="1" i="0" baseline="-25000" dirty="0">
                <a:solidFill>
                  <a:srgbClr val="0D405F"/>
                </a:solidFill>
                <a:effectLst/>
                <a:latin typeface="Inter"/>
              </a:rPr>
              <a:t>0 </a:t>
            </a:r>
            <a:r>
              <a:rPr lang="en-GB" sz="2400" b="0" i="0" dirty="0">
                <a:solidFill>
                  <a:srgbClr val="0D405F"/>
                </a:solidFill>
                <a:effectLst/>
                <a:latin typeface="Inter"/>
              </a:rPr>
              <a:t>= the y-intercept (value of y when all other parameters are set to 0)</a:t>
            </a:r>
          </a:p>
          <a:p>
            <a:pPr algn="l">
              <a:buFont typeface="Arial" panose="020B0604020202020204" pitchFamily="34" charset="0"/>
              <a:buChar char="•"/>
            </a:pPr>
            <a:endParaRPr lang="en-GB" sz="2400" b="0" i="0" dirty="0">
              <a:solidFill>
                <a:srgbClr val="0D405F"/>
              </a:solidFill>
              <a:effectLst/>
              <a:latin typeface="Inter"/>
            </a:endParaRPr>
          </a:p>
          <a:p>
            <a:pPr algn="l">
              <a:buFont typeface="Arial" panose="020B0604020202020204" pitchFamily="34" charset="0"/>
              <a:buChar char="•"/>
            </a:pPr>
            <a:r>
              <a:rPr lang="en-GB" sz="2400" b="1" i="0" dirty="0">
                <a:solidFill>
                  <a:srgbClr val="0D405F"/>
                </a:solidFill>
                <a:effectLst/>
                <a:latin typeface="Inter"/>
              </a:rPr>
              <a:t>B</a:t>
            </a:r>
            <a:r>
              <a:rPr lang="en-GB" sz="2400" b="1" i="0" baseline="-25000" dirty="0">
                <a:solidFill>
                  <a:srgbClr val="0D405F"/>
                </a:solidFill>
                <a:effectLst/>
                <a:latin typeface="Inter"/>
              </a:rPr>
              <a:t>1</a:t>
            </a:r>
            <a:r>
              <a:rPr lang="en-GB" sz="2400" b="1" i="0" dirty="0">
                <a:solidFill>
                  <a:srgbClr val="0D405F"/>
                </a:solidFill>
                <a:effectLst/>
                <a:latin typeface="Inter"/>
              </a:rPr>
              <a:t>X</a:t>
            </a:r>
            <a:r>
              <a:rPr lang="en-GB" sz="2400" b="1" i="0" baseline="-25000" dirty="0">
                <a:solidFill>
                  <a:srgbClr val="0D405F"/>
                </a:solidFill>
                <a:effectLst/>
                <a:latin typeface="Inter"/>
              </a:rPr>
              <a:t>1</a:t>
            </a:r>
            <a:r>
              <a:rPr lang="en-GB" sz="2400" b="0" i="0" dirty="0">
                <a:solidFill>
                  <a:srgbClr val="0D405F"/>
                </a:solidFill>
                <a:effectLst/>
                <a:latin typeface="Inter"/>
              </a:rPr>
              <a:t>= the regression coefficient (B</a:t>
            </a:r>
            <a:r>
              <a:rPr lang="en-GB" sz="2400" b="0" i="0" baseline="-25000" dirty="0">
                <a:solidFill>
                  <a:srgbClr val="0D405F"/>
                </a:solidFill>
                <a:effectLst/>
                <a:latin typeface="Inter"/>
              </a:rPr>
              <a:t>1</a:t>
            </a:r>
            <a:r>
              <a:rPr lang="en-GB" sz="2400" b="0" i="0" dirty="0">
                <a:solidFill>
                  <a:srgbClr val="0D405F"/>
                </a:solidFill>
                <a:effectLst/>
                <a:latin typeface="Inter"/>
              </a:rPr>
              <a:t>) of the first independent variable (</a:t>
            </a:r>
            <a:r>
              <a:rPr lang="en-GB" sz="2400" b="1" i="0" dirty="0">
                <a:solidFill>
                  <a:srgbClr val="0D405F"/>
                </a:solidFill>
                <a:effectLst/>
                <a:latin typeface="Inter"/>
              </a:rPr>
              <a:t>X</a:t>
            </a:r>
            <a:r>
              <a:rPr lang="en-GB" sz="2400" b="1" i="0" baseline="-25000" dirty="0">
                <a:solidFill>
                  <a:srgbClr val="0D405F"/>
                </a:solidFill>
                <a:effectLst/>
                <a:latin typeface="Inter"/>
              </a:rPr>
              <a:t>1</a:t>
            </a:r>
            <a:r>
              <a:rPr lang="en-GB" sz="2400" b="0" i="0" dirty="0">
                <a:solidFill>
                  <a:srgbClr val="0D405F"/>
                </a:solidFill>
                <a:effectLst/>
                <a:latin typeface="Inter"/>
              </a:rPr>
              <a:t>) (a.k.a. the effect that increasing the value of the independent variable has on the predicted </a:t>
            </a:r>
            <a:r>
              <a:rPr lang="en-GB" sz="2400" b="1" i="0" dirty="0">
                <a:solidFill>
                  <a:srgbClr val="0D405F"/>
                </a:solidFill>
                <a:effectLst/>
                <a:latin typeface="Inter"/>
              </a:rPr>
              <a:t>y</a:t>
            </a:r>
            <a:r>
              <a:rPr lang="en-GB" sz="2400" b="0" i="0" dirty="0">
                <a:solidFill>
                  <a:srgbClr val="0D405F"/>
                </a:solidFill>
                <a:effectLst/>
                <a:latin typeface="Inter"/>
              </a:rPr>
              <a:t> value)</a:t>
            </a:r>
          </a:p>
          <a:p>
            <a:pPr algn="l"/>
            <a:r>
              <a:rPr lang="en-GB" sz="2400" b="1" i="0" dirty="0">
                <a:solidFill>
                  <a:srgbClr val="0D405F"/>
                </a:solidFill>
                <a:effectLst/>
                <a:latin typeface="Inter"/>
              </a:rPr>
              <a:t>…</a:t>
            </a:r>
            <a:r>
              <a:rPr lang="en-GB" sz="2400" b="0" i="0" dirty="0">
                <a:solidFill>
                  <a:srgbClr val="0D405F"/>
                </a:solidFill>
                <a:effectLst/>
                <a:latin typeface="Inter"/>
              </a:rPr>
              <a:t> = do the same for however many independent variables you are testing</a:t>
            </a:r>
          </a:p>
          <a:p>
            <a:pPr algn="l">
              <a:buFont typeface="Arial" panose="020B0604020202020204" pitchFamily="34" charset="0"/>
              <a:buChar char="•"/>
            </a:pPr>
            <a:r>
              <a:rPr lang="en-GB" sz="2400" b="1" i="0" dirty="0" err="1">
                <a:solidFill>
                  <a:srgbClr val="0D405F"/>
                </a:solidFill>
                <a:effectLst/>
                <a:latin typeface="Inter"/>
              </a:rPr>
              <a:t>B</a:t>
            </a:r>
            <a:r>
              <a:rPr lang="en-GB" sz="2400" b="1" i="0" baseline="-25000" dirty="0" err="1">
                <a:solidFill>
                  <a:srgbClr val="0D405F"/>
                </a:solidFill>
                <a:effectLst/>
                <a:latin typeface="Inter"/>
              </a:rPr>
              <a:t>n</a:t>
            </a:r>
            <a:r>
              <a:rPr lang="en-GB" sz="2400" b="1" i="0" dirty="0" err="1">
                <a:solidFill>
                  <a:srgbClr val="0D405F"/>
                </a:solidFill>
                <a:effectLst/>
                <a:latin typeface="Inter"/>
              </a:rPr>
              <a:t>X</a:t>
            </a:r>
            <a:r>
              <a:rPr lang="en-GB" sz="2400" b="1" i="0" baseline="-25000" dirty="0" err="1">
                <a:solidFill>
                  <a:srgbClr val="0D405F"/>
                </a:solidFill>
                <a:effectLst/>
                <a:latin typeface="Inter"/>
              </a:rPr>
              <a:t>n</a:t>
            </a:r>
            <a:r>
              <a:rPr lang="en-GB" sz="2400" b="0" i="0" dirty="0">
                <a:solidFill>
                  <a:srgbClr val="0D405F"/>
                </a:solidFill>
                <a:effectLst/>
                <a:latin typeface="Inter"/>
              </a:rPr>
              <a:t> = the regression coefficient of the last independent variable</a:t>
            </a:r>
          </a:p>
          <a:p>
            <a:pPr algn="l">
              <a:buFont typeface="Arial" panose="020B0604020202020204" pitchFamily="34" charset="0"/>
              <a:buChar char="•"/>
            </a:pPr>
            <a:endParaRPr lang="en-GB" sz="2400" b="0" i="0" dirty="0">
              <a:solidFill>
                <a:srgbClr val="0D405F"/>
              </a:solidFill>
              <a:effectLst/>
              <a:latin typeface="Inter"/>
            </a:endParaRPr>
          </a:p>
        </p:txBody>
      </p:sp>
    </p:spTree>
    <p:extLst>
      <p:ext uri="{BB962C8B-B14F-4D97-AF65-F5344CB8AC3E}">
        <p14:creationId xmlns:p14="http://schemas.microsoft.com/office/powerpoint/2010/main" val="46842858"/>
      </p:ext>
    </p:extLst>
  </p:cSld>
  <p:clrMapOvr>
    <a:masterClrMapping/>
  </p:clrMapOvr>
  <p:transition spd="med">
    <p:pull/>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45D37F4E-DDB4-456B-97E0-9937730A039F}"/>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69B720-8301-4CB7-B7AE-17D8561086C9}"/>
              </a:ext>
            </a:extLst>
          </p:cNvPr>
          <p:cNvSpPr>
            <a:spLocks noGrp="1"/>
          </p:cNvSpPr>
          <p:nvPr>
            <p:ph type="title"/>
          </p:nvPr>
        </p:nvSpPr>
        <p:spPr>
          <a:xfrm>
            <a:off x="572493" y="238539"/>
            <a:ext cx="11018520" cy="1434415"/>
          </a:xfrm>
        </p:spPr>
        <p:txBody>
          <a:bodyPr anchor="b">
            <a:normAutofit/>
          </a:bodyPr>
          <a:lstStyle/>
          <a:p>
            <a:r>
              <a:rPr lang="en-GB" sz="5400"/>
              <a:t>Multiple Linear regression</a:t>
            </a:r>
          </a:p>
        </p:txBody>
      </p:sp>
      <p:sp>
        <p:nvSpPr>
          <p:cNvPr id="14" name="sketchy line">
            <a:extLst>
              <a:ext uri="{FF2B5EF4-FFF2-40B4-BE49-F238E27FC236}">
                <a16:creationId xmlns:a16="http://schemas.microsoft.com/office/drawing/2014/main" id="{B2DD41CD-8F47-4F56-AD12-4E2FF769698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8">
            <a:extLst>
              <a:ext uri="{FF2B5EF4-FFF2-40B4-BE49-F238E27FC236}">
                <a16:creationId xmlns:a16="http://schemas.microsoft.com/office/drawing/2014/main" id="{6C2ECB21-833D-4C58-A619-E8EA238B4A9F}"/>
              </a:ext>
            </a:extLst>
          </p:cNvPr>
          <p:cNvSpPr>
            <a:spLocks noGrp="1"/>
          </p:cNvSpPr>
          <p:nvPr>
            <p:ph idx="1"/>
          </p:nvPr>
        </p:nvSpPr>
        <p:spPr>
          <a:xfrm>
            <a:off x="572493" y="2071316"/>
            <a:ext cx="6713552" cy="4119172"/>
          </a:xfrm>
        </p:spPr>
        <p:txBody>
          <a:bodyPr anchor="t">
            <a:normAutofit/>
          </a:bodyPr>
          <a:lstStyle/>
          <a:p>
            <a:r>
              <a:rPr lang="en-GB" sz="2000" dirty="0">
                <a:solidFill>
                  <a:srgbClr val="0D405F"/>
                </a:solidFill>
                <a:latin typeface="Inter"/>
              </a:rPr>
              <a:t>A hyperplane occurs during multiple linear regression.</a:t>
            </a:r>
          </a:p>
          <a:p>
            <a:r>
              <a:rPr lang="en-US" sz="2200" dirty="0">
                <a:solidFill>
                  <a:srgbClr val="0D405F"/>
                </a:solidFill>
                <a:latin typeface="Inter"/>
              </a:rPr>
              <a:t>Matrix Algebra can  then be used to solve this.</a:t>
            </a:r>
          </a:p>
          <a:p>
            <a:r>
              <a:rPr lang="en-GB" sz="2000" dirty="0">
                <a:solidFill>
                  <a:srgbClr val="0D405F"/>
                </a:solidFill>
                <a:latin typeface="Inter"/>
              </a:rPr>
              <a:t>Can be time consuming, so it is usually done using python for larger data sets which will be demonstrated.</a:t>
            </a:r>
          </a:p>
          <a:p>
            <a:endParaRPr lang="en-GB" sz="2000" dirty="0">
              <a:solidFill>
                <a:srgbClr val="0D405F"/>
              </a:solidFill>
              <a:latin typeface="Inter"/>
            </a:endParaRPr>
          </a:p>
          <a:p>
            <a:endParaRPr lang="en-GB" sz="2000" dirty="0">
              <a:solidFill>
                <a:srgbClr val="0D405F"/>
              </a:solidFill>
              <a:latin typeface="Inter"/>
            </a:endParaRPr>
          </a:p>
          <a:p>
            <a:endParaRPr lang="en-US" sz="2200" dirty="0">
              <a:solidFill>
                <a:srgbClr val="0D405F"/>
              </a:solidFill>
              <a:latin typeface="Inter"/>
            </a:endParaRPr>
          </a:p>
        </p:txBody>
      </p:sp>
      <p:pic>
        <p:nvPicPr>
          <p:cNvPr id="5" name="Content Placeholder 4" descr="Diagram&#10;&#10;Description automatically generated">
            <a:extLst>
              <a:ext uri="{FF2B5EF4-FFF2-40B4-BE49-F238E27FC236}">
                <a16:creationId xmlns:a16="http://schemas.microsoft.com/office/drawing/2014/main" id="{C3285545-8EEC-4978-83A1-B8DF963699D1}"/>
              </a:ext>
            </a:extLst>
          </p:cNvPr>
          <p:cNvPicPr>
            <a:picLocks noChangeAspect="1"/>
          </p:cNvPicPr>
          <p:nvPr/>
        </p:nvPicPr>
        <p:blipFill rotWithShape="1">
          <a:blip r:embed="rId2"/>
          <a:srcRect l="267"/>
          <a:stretch/>
        </p:blipFill>
        <p:spPr>
          <a:xfrm>
            <a:off x="7675658" y="2093976"/>
            <a:ext cx="3941064" cy="4096512"/>
          </a:xfrm>
          <a:prstGeom prst="rect">
            <a:avLst/>
          </a:prstGeom>
        </p:spPr>
      </p:pic>
    </p:spTree>
    <p:extLst>
      <p:ext uri="{BB962C8B-B14F-4D97-AF65-F5344CB8AC3E}">
        <p14:creationId xmlns:p14="http://schemas.microsoft.com/office/powerpoint/2010/main" val="870433700"/>
      </p:ext>
    </p:extLst>
  </p:cSld>
  <p:clrMapOvr>
    <a:masterClrMapping/>
  </p:clrMapOvr>
  <p:transition spd="med">
    <p:pull/>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48BC66-FA6A-48EB-BF7A-C5192B8216B6}"/>
              </a:ext>
            </a:extLst>
          </p:cNvPr>
          <p:cNvSpPr>
            <a:spLocks noGrp="1"/>
          </p:cNvSpPr>
          <p:nvPr>
            <p:ph type="title"/>
          </p:nvPr>
        </p:nvSpPr>
        <p:spPr/>
        <p:txBody>
          <a:bodyPr/>
          <a:lstStyle/>
          <a:p>
            <a:r>
              <a:rPr lang="en-GB" dirty="0"/>
              <a:t>How does Linear Regression work?</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BAF8552E-DC50-43A6-8EFD-67ED44C20A8E}"/>
                  </a:ext>
                </a:extLst>
              </p:cNvPr>
              <p:cNvSpPr>
                <a:spLocks noGrp="1"/>
              </p:cNvSpPr>
              <p:nvPr>
                <p:ph idx="1"/>
              </p:nvPr>
            </p:nvSpPr>
            <p:spPr/>
            <p:txBody>
              <a:bodyPr/>
              <a:lstStyle/>
              <a:p>
                <a:r>
                  <a:rPr lang="en-GB" sz="2400" dirty="0">
                    <a:solidFill>
                      <a:srgbClr val="0D405F"/>
                    </a:solidFill>
                    <a:latin typeface="Inter"/>
                  </a:rPr>
                  <a:t>Predictive modelling can be described as the mathematical problem of approximating a mapping function (f) from input variables (X) to output variables (y). This is called the problem of function approximation.</a:t>
                </a:r>
              </a:p>
              <a:p>
                <a:r>
                  <a:rPr lang="en-GB" sz="2400" dirty="0">
                    <a:solidFill>
                      <a:srgbClr val="0D405F"/>
                    </a:solidFill>
                    <a:latin typeface="Inter"/>
                  </a:rPr>
                  <a:t>We model </a:t>
                </a:r>
                <a14:m>
                  <m:oMath xmlns:m="http://schemas.openxmlformats.org/officeDocument/2006/math">
                    <m:r>
                      <a:rPr lang="en-GB" sz="2400">
                        <a:solidFill>
                          <a:srgbClr val="0D405F"/>
                        </a:solidFill>
                        <a:latin typeface="Cambria Math" panose="02040503050406030204" pitchFamily="18" charset="0"/>
                      </a:rPr>
                      <m:t>𝑦</m:t>
                    </m:r>
                    <m:r>
                      <a:rPr lang="en-GB" sz="2400">
                        <a:solidFill>
                          <a:srgbClr val="0D405F"/>
                        </a:solidFill>
                        <a:latin typeface="Cambria Math" panose="02040503050406030204" pitchFamily="18" charset="0"/>
                      </a:rPr>
                      <m:t>=</m:t>
                    </m:r>
                    <m:sSub>
                      <m:sSubPr>
                        <m:ctrlPr>
                          <a:rPr lang="en-GB" sz="2400" i="1">
                            <a:solidFill>
                              <a:srgbClr val="0D405F"/>
                            </a:solidFill>
                            <a:latin typeface="Cambria Math" panose="02040503050406030204" pitchFamily="18" charset="0"/>
                          </a:rPr>
                        </m:ctrlPr>
                      </m:sSubPr>
                      <m:e>
                        <m:r>
                          <a:rPr lang="en-GB" sz="2400">
                            <a:solidFill>
                              <a:srgbClr val="0D405F"/>
                            </a:solidFill>
                            <a:latin typeface="Cambria Math" panose="02040503050406030204" pitchFamily="18" charset="0"/>
                          </a:rPr>
                          <m:t>𝑏</m:t>
                        </m:r>
                      </m:e>
                      <m:sub>
                        <m:r>
                          <a:rPr lang="en-GB" sz="2400">
                            <a:solidFill>
                              <a:srgbClr val="0D405F"/>
                            </a:solidFill>
                            <a:latin typeface="Cambria Math" panose="02040503050406030204" pitchFamily="18" charset="0"/>
                          </a:rPr>
                          <m:t>0</m:t>
                        </m:r>
                      </m:sub>
                    </m:sSub>
                    <m:r>
                      <a:rPr lang="en-GB" sz="2400">
                        <a:solidFill>
                          <a:srgbClr val="0D405F"/>
                        </a:solidFill>
                        <a:latin typeface="Cambria Math" panose="02040503050406030204" pitchFamily="18" charset="0"/>
                      </a:rPr>
                      <m:t>+</m:t>
                    </m:r>
                    <m:sSub>
                      <m:sSubPr>
                        <m:ctrlPr>
                          <a:rPr lang="en-GB" sz="2400" i="1">
                            <a:solidFill>
                              <a:srgbClr val="0D405F"/>
                            </a:solidFill>
                            <a:latin typeface="Cambria Math" panose="02040503050406030204" pitchFamily="18" charset="0"/>
                          </a:rPr>
                        </m:ctrlPr>
                      </m:sSubPr>
                      <m:e>
                        <m:r>
                          <a:rPr lang="en-GB" sz="2400">
                            <a:solidFill>
                              <a:srgbClr val="0D405F"/>
                            </a:solidFill>
                            <a:latin typeface="Cambria Math" panose="02040503050406030204" pitchFamily="18" charset="0"/>
                          </a:rPr>
                          <m:t>𝑏</m:t>
                        </m:r>
                      </m:e>
                      <m:sub>
                        <m:r>
                          <a:rPr lang="en-GB" sz="2400">
                            <a:solidFill>
                              <a:srgbClr val="0D405F"/>
                            </a:solidFill>
                            <a:latin typeface="Cambria Math" panose="02040503050406030204" pitchFamily="18" charset="0"/>
                          </a:rPr>
                          <m:t>1</m:t>
                        </m:r>
                      </m:sub>
                    </m:sSub>
                    <m:sSub>
                      <m:sSubPr>
                        <m:ctrlPr>
                          <a:rPr lang="en-GB" sz="2400" i="1">
                            <a:solidFill>
                              <a:srgbClr val="0D405F"/>
                            </a:solidFill>
                            <a:latin typeface="Cambria Math" panose="02040503050406030204" pitchFamily="18" charset="0"/>
                          </a:rPr>
                        </m:ctrlPr>
                      </m:sSubPr>
                      <m:e>
                        <m:r>
                          <a:rPr lang="en-GB" sz="2400">
                            <a:solidFill>
                              <a:srgbClr val="0D405F"/>
                            </a:solidFill>
                            <a:latin typeface="Cambria Math" panose="02040503050406030204" pitchFamily="18" charset="0"/>
                          </a:rPr>
                          <m:t>𝑥</m:t>
                        </m:r>
                      </m:e>
                      <m:sub>
                        <m:r>
                          <a:rPr lang="en-GB" sz="2400">
                            <a:solidFill>
                              <a:srgbClr val="0D405F"/>
                            </a:solidFill>
                            <a:latin typeface="Cambria Math" panose="02040503050406030204" pitchFamily="18" charset="0"/>
                          </a:rPr>
                          <m:t>1</m:t>
                        </m:r>
                      </m:sub>
                    </m:sSub>
                    <m:r>
                      <a:rPr lang="en-GB" sz="2400">
                        <a:solidFill>
                          <a:srgbClr val="0D405F"/>
                        </a:solidFill>
                        <a:latin typeface="Cambria Math" panose="02040503050406030204" pitchFamily="18" charset="0"/>
                      </a:rPr>
                      <m:t>+ …+</m:t>
                    </m:r>
                    <m:sSub>
                      <m:sSubPr>
                        <m:ctrlPr>
                          <a:rPr lang="en-GB" sz="2400" i="1">
                            <a:solidFill>
                              <a:srgbClr val="0D405F"/>
                            </a:solidFill>
                            <a:latin typeface="Cambria Math" panose="02040503050406030204" pitchFamily="18" charset="0"/>
                          </a:rPr>
                        </m:ctrlPr>
                      </m:sSubPr>
                      <m:e>
                        <m:r>
                          <a:rPr lang="en-GB" sz="2400">
                            <a:solidFill>
                              <a:srgbClr val="0D405F"/>
                            </a:solidFill>
                            <a:latin typeface="Cambria Math" panose="02040503050406030204" pitchFamily="18" charset="0"/>
                          </a:rPr>
                          <m:t>𝑏</m:t>
                        </m:r>
                      </m:e>
                      <m:sub>
                        <m:r>
                          <a:rPr lang="en-GB" sz="2400">
                            <a:solidFill>
                              <a:srgbClr val="0D405F"/>
                            </a:solidFill>
                            <a:latin typeface="Cambria Math" panose="02040503050406030204" pitchFamily="18" charset="0"/>
                          </a:rPr>
                          <m:t>𝑝</m:t>
                        </m:r>
                      </m:sub>
                    </m:sSub>
                    <m:sSub>
                      <m:sSubPr>
                        <m:ctrlPr>
                          <a:rPr lang="en-GB" sz="2400" i="1">
                            <a:solidFill>
                              <a:srgbClr val="0D405F"/>
                            </a:solidFill>
                            <a:latin typeface="Cambria Math" panose="02040503050406030204" pitchFamily="18" charset="0"/>
                          </a:rPr>
                        </m:ctrlPr>
                      </m:sSubPr>
                      <m:e>
                        <m:r>
                          <a:rPr lang="en-GB" sz="2400">
                            <a:solidFill>
                              <a:srgbClr val="0D405F"/>
                            </a:solidFill>
                            <a:latin typeface="Cambria Math" panose="02040503050406030204" pitchFamily="18" charset="0"/>
                          </a:rPr>
                          <m:t>𝑥</m:t>
                        </m:r>
                      </m:e>
                      <m:sub>
                        <m:r>
                          <a:rPr lang="en-GB" sz="2400">
                            <a:solidFill>
                              <a:srgbClr val="0D405F"/>
                            </a:solidFill>
                            <a:latin typeface="Cambria Math" panose="02040503050406030204" pitchFamily="18" charset="0"/>
                          </a:rPr>
                          <m:t>𝑝</m:t>
                        </m:r>
                      </m:sub>
                    </m:sSub>
                  </m:oMath>
                </a14:m>
                <a:endParaRPr lang="en-GB" sz="2400" dirty="0">
                  <a:solidFill>
                    <a:srgbClr val="0D405F"/>
                  </a:solidFill>
                  <a:latin typeface="Inter"/>
                </a:endParaRPr>
              </a:p>
            </p:txBody>
          </p:sp>
        </mc:Choice>
        <mc:Fallback>
          <p:sp>
            <p:nvSpPr>
              <p:cNvPr id="3" name="Content Placeholder 2">
                <a:extLst>
                  <a:ext uri="{FF2B5EF4-FFF2-40B4-BE49-F238E27FC236}">
                    <a16:creationId xmlns:a16="http://schemas.microsoft.com/office/drawing/2014/main" id="{BAF8552E-DC50-43A6-8EFD-67ED44C20A8E}"/>
                  </a:ext>
                </a:extLst>
              </p:cNvPr>
              <p:cNvSpPr>
                <a:spLocks noGrp="1" noRot="1" noChangeAspect="1" noMove="1" noResize="1" noEditPoints="1" noAdjustHandles="1" noChangeArrowheads="1" noChangeShapeType="1" noTextEdit="1"/>
              </p:cNvSpPr>
              <p:nvPr>
                <p:ph idx="1"/>
              </p:nvPr>
            </p:nvSpPr>
            <p:spPr>
              <a:blipFill>
                <a:blip r:embed="rId2"/>
                <a:stretch>
                  <a:fillRect l="-812" t="-982"/>
                </a:stretch>
              </a:blipFill>
            </p:spPr>
            <p:txBody>
              <a:bodyPr/>
              <a:lstStyle/>
              <a:p>
                <a:r>
                  <a:rPr lang="en-GB">
                    <a:noFill/>
                  </a:rPr>
                  <a:t> </a:t>
                </a:r>
              </a:p>
            </p:txBody>
          </p:sp>
        </mc:Fallback>
      </mc:AlternateContent>
      <p:graphicFrame>
        <p:nvGraphicFramePr>
          <p:cNvPr id="4" name="Table 4">
            <a:extLst>
              <a:ext uri="{FF2B5EF4-FFF2-40B4-BE49-F238E27FC236}">
                <a16:creationId xmlns:a16="http://schemas.microsoft.com/office/drawing/2014/main" id="{0BF420A9-86C5-4619-9913-981F4DF3BF0A}"/>
              </a:ext>
            </a:extLst>
          </p:cNvPr>
          <p:cNvGraphicFramePr>
            <a:graphicFrameLocks noGrp="1"/>
          </p:cNvGraphicFramePr>
          <p:nvPr>
            <p:extLst>
              <p:ext uri="{D42A27DB-BD31-4B8C-83A1-F6EECF244321}">
                <p14:modId xmlns:p14="http://schemas.microsoft.com/office/powerpoint/2010/main" val="742540181"/>
              </p:ext>
            </p:extLst>
          </p:nvPr>
        </p:nvGraphicFramePr>
        <p:xfrm>
          <a:off x="1011582" y="4298803"/>
          <a:ext cx="8128000" cy="202184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1569627780"/>
                    </a:ext>
                  </a:extLst>
                </a:gridCol>
                <a:gridCol w="4064000">
                  <a:extLst>
                    <a:ext uri="{9D8B030D-6E8A-4147-A177-3AD203B41FA5}">
                      <a16:colId xmlns:a16="http://schemas.microsoft.com/office/drawing/2014/main" val="1267090920"/>
                    </a:ext>
                  </a:extLst>
                </a:gridCol>
              </a:tblGrid>
              <a:tr h="370840">
                <a:tc>
                  <a:txBody>
                    <a:bodyPr/>
                    <a:lstStyle/>
                    <a:p>
                      <a:r>
                        <a:rPr lang="en-GB" b="1" dirty="0">
                          <a:solidFill>
                            <a:schemeClr val="bg1"/>
                          </a:solidFill>
                        </a:rPr>
                        <a:t>Y</a:t>
                      </a:r>
                    </a:p>
                  </a:txBody>
                  <a:tcPr>
                    <a:solidFill>
                      <a:srgbClr val="AB00F2"/>
                    </a:solidFill>
                  </a:tcPr>
                </a:tc>
                <a:tc>
                  <a:txBody>
                    <a:bodyPr/>
                    <a:lstStyle/>
                    <a:p>
                      <a:r>
                        <a:rPr lang="en-GB" b="1" dirty="0">
                          <a:solidFill>
                            <a:schemeClr val="bg1"/>
                          </a:solidFill>
                        </a:rPr>
                        <a:t>Our response variable</a:t>
                      </a:r>
                    </a:p>
                  </a:txBody>
                  <a:tcPr>
                    <a:solidFill>
                      <a:srgbClr val="AB00F2"/>
                    </a:solidFill>
                  </a:tcPr>
                </a:tc>
                <a:extLst>
                  <a:ext uri="{0D108BD9-81ED-4DB2-BD59-A6C34878D82A}">
                    <a16:rowId xmlns:a16="http://schemas.microsoft.com/office/drawing/2014/main" val="3331682558"/>
                  </a:ext>
                </a:extLst>
              </a:tr>
              <a:tr h="370840">
                <a:tc>
                  <a:txBody>
                    <a:bodyPr/>
                    <a:lstStyle/>
                    <a:p>
                      <a:r>
                        <a:rPr lang="en-GB" b="1" dirty="0">
                          <a:solidFill>
                            <a:schemeClr val="bg1"/>
                          </a:solidFill>
                        </a:rPr>
                        <a:t>X</a:t>
                      </a:r>
                    </a:p>
                  </a:txBody>
                  <a:tcPr>
                    <a:solidFill>
                      <a:srgbClr val="AB00F2"/>
                    </a:solidFill>
                  </a:tcPr>
                </a:tc>
                <a:tc>
                  <a:txBody>
                    <a:bodyPr/>
                    <a:lstStyle/>
                    <a:p>
                      <a:r>
                        <a:rPr lang="en-GB" b="1" dirty="0">
                          <a:solidFill>
                            <a:schemeClr val="bg1"/>
                          </a:solidFill>
                        </a:rPr>
                        <a:t>Our input variable</a:t>
                      </a:r>
                    </a:p>
                  </a:txBody>
                  <a:tcPr>
                    <a:solidFill>
                      <a:srgbClr val="AB00F2"/>
                    </a:solidFill>
                  </a:tcPr>
                </a:tc>
                <a:extLst>
                  <a:ext uri="{0D108BD9-81ED-4DB2-BD59-A6C34878D82A}">
                    <a16:rowId xmlns:a16="http://schemas.microsoft.com/office/drawing/2014/main" val="459579535"/>
                  </a:ext>
                </a:extLst>
              </a:tr>
              <a:tr h="370840">
                <a:tc>
                  <a:txBody>
                    <a:bodyPr/>
                    <a:lstStyle/>
                    <a:p>
                      <a:r>
                        <a:rPr lang="en-GB" b="1" dirty="0">
                          <a:solidFill>
                            <a:schemeClr val="bg1"/>
                          </a:solidFill>
                        </a:rPr>
                        <a:t>e</a:t>
                      </a:r>
                    </a:p>
                  </a:txBody>
                  <a:tcPr>
                    <a:solidFill>
                      <a:srgbClr val="AB00F2"/>
                    </a:solidFill>
                  </a:tcPr>
                </a:tc>
                <a:tc>
                  <a:txBody>
                    <a:bodyPr/>
                    <a:lstStyle/>
                    <a:p>
                      <a:r>
                        <a:rPr lang="en-GB" b="1" dirty="0">
                          <a:solidFill>
                            <a:schemeClr val="bg1"/>
                          </a:solidFill>
                        </a:rPr>
                        <a:t>An error value our model cannot explain due to undetermined factors.</a:t>
                      </a:r>
                    </a:p>
                  </a:txBody>
                  <a:tcPr>
                    <a:solidFill>
                      <a:srgbClr val="AB00F2"/>
                    </a:solidFill>
                  </a:tcPr>
                </a:tc>
                <a:extLst>
                  <a:ext uri="{0D108BD9-81ED-4DB2-BD59-A6C34878D82A}">
                    <a16:rowId xmlns:a16="http://schemas.microsoft.com/office/drawing/2014/main" val="3649404600"/>
                  </a:ext>
                </a:extLst>
              </a:tr>
              <a:tr h="370840">
                <a:tc>
                  <a:txBody>
                    <a:bodyPr/>
                    <a:lstStyle/>
                    <a:p>
                      <a:r>
                        <a:rPr lang="en-GB" b="1" dirty="0">
                          <a:solidFill>
                            <a:schemeClr val="bg1"/>
                          </a:solidFill>
                        </a:rPr>
                        <a:t>p</a:t>
                      </a:r>
                    </a:p>
                  </a:txBody>
                  <a:tcPr>
                    <a:solidFill>
                      <a:srgbClr val="AB00F2"/>
                    </a:solidFill>
                  </a:tcPr>
                </a:tc>
                <a:tc>
                  <a:txBody>
                    <a:bodyPr/>
                    <a:lstStyle/>
                    <a:p>
                      <a:r>
                        <a:rPr lang="en-GB" b="1" dirty="0">
                          <a:solidFill>
                            <a:schemeClr val="bg1"/>
                          </a:solidFill>
                        </a:rPr>
                        <a:t>Predictors which we believe may explain our model.</a:t>
                      </a:r>
                    </a:p>
                  </a:txBody>
                  <a:tcPr>
                    <a:solidFill>
                      <a:srgbClr val="AB00F2"/>
                    </a:solidFill>
                  </a:tcPr>
                </a:tc>
                <a:extLst>
                  <a:ext uri="{0D108BD9-81ED-4DB2-BD59-A6C34878D82A}">
                    <a16:rowId xmlns:a16="http://schemas.microsoft.com/office/drawing/2014/main" val="2863838510"/>
                  </a:ext>
                </a:extLst>
              </a:tr>
            </a:tbl>
          </a:graphicData>
        </a:graphic>
      </p:graphicFrame>
    </p:spTree>
    <p:extLst>
      <p:ext uri="{BB962C8B-B14F-4D97-AF65-F5344CB8AC3E}">
        <p14:creationId xmlns:p14="http://schemas.microsoft.com/office/powerpoint/2010/main" val="2999564187"/>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414CD9-C67F-4F19-96D1-4769057BFE02}"/>
              </a:ext>
            </a:extLst>
          </p:cNvPr>
          <p:cNvSpPr>
            <a:spLocks noGrp="1"/>
          </p:cNvSpPr>
          <p:nvPr>
            <p:ph type="title"/>
          </p:nvPr>
        </p:nvSpPr>
        <p:spPr/>
        <p:txBody>
          <a:bodyPr/>
          <a:lstStyle/>
          <a:p>
            <a:r>
              <a:rPr lang="en-GB" dirty="0"/>
              <a:t>Linear Regression</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CD7CF898-252C-46CA-9644-ECB29F0F8DFB}"/>
                  </a:ext>
                </a:extLst>
              </p:cNvPr>
              <p:cNvSpPr>
                <a:spLocks noGrp="1"/>
              </p:cNvSpPr>
              <p:nvPr>
                <p:ph idx="1"/>
              </p:nvPr>
            </p:nvSpPr>
            <p:spPr/>
            <p:txBody>
              <a:bodyPr>
                <a:normAutofit/>
              </a:bodyPr>
              <a:lstStyle/>
              <a:p>
                <a:r>
                  <a:rPr lang="en-GB" sz="2600" dirty="0">
                    <a:solidFill>
                      <a:srgbClr val="0D405F"/>
                    </a:solidFill>
                    <a:latin typeface="Inter"/>
                  </a:rPr>
                  <a:t>Assume a model using n observations, p parameters and (p-1) </a:t>
                </a:r>
                <a14:m>
                  <m:oMath xmlns:m="http://schemas.openxmlformats.org/officeDocument/2006/math">
                    <m:sSub>
                      <m:sSubPr>
                        <m:ctrlPr>
                          <a:rPr lang="en-GB" sz="2600" i="1">
                            <a:solidFill>
                              <a:srgbClr val="0D405F"/>
                            </a:solidFill>
                            <a:latin typeface="Cambria Math" panose="02040503050406030204" pitchFamily="18" charset="0"/>
                          </a:rPr>
                        </m:ctrlPr>
                      </m:sSubPr>
                      <m:e>
                        <m:r>
                          <a:rPr lang="en-GB" sz="2600">
                            <a:solidFill>
                              <a:srgbClr val="0D405F"/>
                            </a:solidFill>
                            <a:latin typeface="Cambria Math" panose="02040503050406030204" pitchFamily="18" charset="0"/>
                          </a:rPr>
                          <m:t>𝑥</m:t>
                        </m:r>
                      </m:e>
                      <m:sub>
                        <m:r>
                          <a:rPr lang="en-GB" sz="2600">
                            <a:solidFill>
                              <a:srgbClr val="0D405F"/>
                            </a:solidFill>
                            <a:latin typeface="Cambria Math" panose="02040503050406030204" pitchFamily="18" charset="0"/>
                          </a:rPr>
                          <m:t>𝑖</m:t>
                        </m:r>
                      </m:sub>
                    </m:sSub>
                  </m:oMath>
                </a14:m>
                <a:r>
                  <a:rPr lang="en-GB" sz="2600" dirty="0">
                    <a:solidFill>
                      <a:srgbClr val="0D405F"/>
                    </a:solidFill>
                    <a:latin typeface="Inter"/>
                  </a:rPr>
                  <a:t> independent variables.</a:t>
                </a:r>
              </a:p>
              <a:p>
                <a:r>
                  <a:rPr lang="en-GB" sz="2600" dirty="0">
                    <a:solidFill>
                      <a:srgbClr val="0D405F"/>
                    </a:solidFill>
                    <a:latin typeface="Inter"/>
                  </a:rPr>
                  <a:t>We can model taking y = X · b </a:t>
                </a:r>
                <a:r>
                  <a:rPr lang="en-GB" sz="2600" dirty="0" smtClean="0">
                    <a:solidFill>
                      <a:srgbClr val="0D405F"/>
                    </a:solidFill>
                    <a:latin typeface="Inter"/>
                  </a:rPr>
                  <a:t> </a:t>
                </a:r>
                <a:r>
                  <a:rPr lang="en-GB" sz="2600" dirty="0">
                    <a:solidFill>
                      <a:srgbClr val="0D405F"/>
                    </a:solidFill>
                    <a:latin typeface="Inter"/>
                  </a:rPr>
                  <a:t>where:</a:t>
                </a:r>
              </a:p>
              <a:p>
                <a:endParaRPr lang="en-GB" sz="2600" dirty="0">
                  <a:solidFill>
                    <a:srgbClr val="0D405F"/>
                  </a:solidFill>
                  <a:latin typeface="Inter"/>
                </a:endParaRPr>
              </a:p>
              <a:p>
                <a:pPr marL="0" indent="0">
                  <a:buNone/>
                </a:pPr>
                <a:r>
                  <a:rPr lang="en-GB" sz="2600" dirty="0">
                    <a:solidFill>
                      <a:srgbClr val="0D405F"/>
                    </a:solidFill>
                    <a:latin typeface="Inter"/>
                  </a:rPr>
                  <a:t>X=</a:t>
                </a:r>
                <a14:m>
                  <m:oMath xmlns:m="http://schemas.openxmlformats.org/officeDocument/2006/math">
                    <m:d>
                      <m:dPr>
                        <m:ctrlPr>
                          <a:rPr lang="en-GB" sz="2600" i="1">
                            <a:solidFill>
                              <a:srgbClr val="0D405F"/>
                            </a:solidFill>
                            <a:latin typeface="Cambria Math" panose="02040503050406030204" pitchFamily="18" charset="0"/>
                          </a:rPr>
                        </m:ctrlPr>
                      </m:dPr>
                      <m:e>
                        <m:m>
                          <m:mPr>
                            <m:plcHide m:val="on"/>
                            <m:mcs>
                              <m:mc>
                                <m:mcPr>
                                  <m:count m:val="4"/>
                                  <m:mcJc m:val="center"/>
                                </m:mcPr>
                              </m:mc>
                            </m:mcs>
                            <m:ctrlPr>
                              <a:rPr lang="en-GB" sz="2600" i="1">
                                <a:solidFill>
                                  <a:srgbClr val="0D405F"/>
                                </a:solidFill>
                                <a:latin typeface="Cambria Math" panose="02040503050406030204" pitchFamily="18" charset="0"/>
                              </a:rPr>
                            </m:ctrlPr>
                          </m:mPr>
                          <m:mr>
                            <m:e>
                              <m:r>
                                <a:rPr lang="en-GB" sz="2600">
                                  <a:solidFill>
                                    <a:srgbClr val="0D405F"/>
                                  </a:solidFill>
                                  <a:latin typeface="Cambria Math" panose="02040503050406030204" pitchFamily="18" charset="0"/>
                                </a:rPr>
                                <m:t>1</m:t>
                              </m:r>
                            </m:e>
                            <m:e>
                              <m:sSub>
                                <m:sSubPr>
                                  <m:ctrlPr>
                                    <a:rPr lang="en-GB" sz="2600" i="1">
                                      <a:solidFill>
                                        <a:srgbClr val="0D405F"/>
                                      </a:solidFill>
                                      <a:latin typeface="Cambria Math" panose="02040503050406030204" pitchFamily="18" charset="0"/>
                                    </a:rPr>
                                  </m:ctrlPr>
                                </m:sSubPr>
                                <m:e>
                                  <m:r>
                                    <a:rPr lang="en-GB" sz="2600">
                                      <a:solidFill>
                                        <a:srgbClr val="0D405F"/>
                                      </a:solidFill>
                                      <a:latin typeface="Cambria Math" panose="02040503050406030204" pitchFamily="18" charset="0"/>
                                    </a:rPr>
                                    <m:t>𝑥</m:t>
                                  </m:r>
                                </m:e>
                                <m:sub>
                                  <m:r>
                                    <a:rPr lang="en-GB" sz="2600">
                                      <a:solidFill>
                                        <a:srgbClr val="0D405F"/>
                                      </a:solidFill>
                                      <a:latin typeface="Cambria Math" panose="02040503050406030204" pitchFamily="18" charset="0"/>
                                    </a:rPr>
                                    <m:t>1,1</m:t>
                                  </m:r>
                                </m:sub>
                              </m:sSub>
                            </m:e>
                            <m:e>
                              <m:r>
                                <a:rPr lang="en-GB" sz="2600">
                                  <a:solidFill>
                                    <a:srgbClr val="0D405F"/>
                                  </a:solidFill>
                                  <a:latin typeface="Cambria Math" panose="02040503050406030204" pitchFamily="18" charset="0"/>
                                </a:rPr>
                                <m:t>…</m:t>
                              </m:r>
                            </m:e>
                            <m:e>
                              <m:sSub>
                                <m:sSubPr>
                                  <m:ctrlPr>
                                    <a:rPr lang="en-GB" sz="2600" i="1">
                                      <a:solidFill>
                                        <a:srgbClr val="0D405F"/>
                                      </a:solidFill>
                                      <a:latin typeface="Cambria Math" panose="02040503050406030204" pitchFamily="18" charset="0"/>
                                    </a:rPr>
                                  </m:ctrlPr>
                                </m:sSubPr>
                                <m:e>
                                  <m:r>
                                    <a:rPr lang="en-GB" sz="2600">
                                      <a:solidFill>
                                        <a:srgbClr val="0D405F"/>
                                      </a:solidFill>
                                      <a:latin typeface="Cambria Math" panose="02040503050406030204" pitchFamily="18" charset="0"/>
                                    </a:rPr>
                                    <m:t>𝑥</m:t>
                                  </m:r>
                                </m:e>
                                <m:sub>
                                  <m:r>
                                    <a:rPr lang="en-GB" sz="2600">
                                      <a:solidFill>
                                        <a:srgbClr val="0D405F"/>
                                      </a:solidFill>
                                      <a:latin typeface="Cambria Math" panose="02040503050406030204" pitchFamily="18" charset="0"/>
                                    </a:rPr>
                                    <m:t>1,</m:t>
                                  </m:r>
                                  <m:r>
                                    <a:rPr lang="en-GB" sz="2600">
                                      <a:solidFill>
                                        <a:srgbClr val="0D405F"/>
                                      </a:solidFill>
                                      <a:latin typeface="Cambria Math" panose="02040503050406030204" pitchFamily="18" charset="0"/>
                                    </a:rPr>
                                    <m:t>𝑝</m:t>
                                  </m:r>
                                </m:sub>
                              </m:sSub>
                            </m:e>
                          </m:mr>
                          <m:mr>
                            <m:e>
                              <m:r>
                                <a:rPr lang="en-GB" sz="2600">
                                  <a:solidFill>
                                    <a:srgbClr val="0D405F"/>
                                  </a:solidFill>
                                  <a:latin typeface="Cambria Math" panose="02040503050406030204" pitchFamily="18" charset="0"/>
                                </a:rPr>
                                <m:t>1</m:t>
                              </m:r>
                            </m:e>
                            <m:e>
                              <m:sSub>
                                <m:sSubPr>
                                  <m:ctrlPr>
                                    <a:rPr lang="en-GB" sz="2600" i="1">
                                      <a:solidFill>
                                        <a:srgbClr val="0D405F"/>
                                      </a:solidFill>
                                      <a:latin typeface="Cambria Math" panose="02040503050406030204" pitchFamily="18" charset="0"/>
                                    </a:rPr>
                                  </m:ctrlPr>
                                </m:sSubPr>
                                <m:e>
                                  <m:r>
                                    <a:rPr lang="en-GB" sz="2600">
                                      <a:solidFill>
                                        <a:srgbClr val="0D405F"/>
                                      </a:solidFill>
                                      <a:latin typeface="Cambria Math" panose="02040503050406030204" pitchFamily="18" charset="0"/>
                                    </a:rPr>
                                    <m:t>𝑥</m:t>
                                  </m:r>
                                </m:e>
                                <m:sub>
                                  <m:r>
                                    <a:rPr lang="en-GB" sz="2600">
                                      <a:solidFill>
                                        <a:srgbClr val="0D405F"/>
                                      </a:solidFill>
                                      <a:latin typeface="Cambria Math" panose="02040503050406030204" pitchFamily="18" charset="0"/>
                                    </a:rPr>
                                    <m:t>2,1</m:t>
                                  </m:r>
                                </m:sub>
                              </m:sSub>
                            </m:e>
                            <m:e>
                              <m:r>
                                <a:rPr lang="en-GB" sz="2600">
                                  <a:solidFill>
                                    <a:srgbClr val="0D405F"/>
                                  </a:solidFill>
                                  <a:latin typeface="Cambria Math" panose="02040503050406030204" pitchFamily="18" charset="0"/>
                                </a:rPr>
                                <m:t>…</m:t>
                              </m:r>
                            </m:e>
                            <m:e>
                              <m:sSub>
                                <m:sSubPr>
                                  <m:ctrlPr>
                                    <a:rPr lang="en-GB" sz="2600" i="1">
                                      <a:solidFill>
                                        <a:srgbClr val="0D405F"/>
                                      </a:solidFill>
                                      <a:latin typeface="Cambria Math" panose="02040503050406030204" pitchFamily="18" charset="0"/>
                                    </a:rPr>
                                  </m:ctrlPr>
                                </m:sSubPr>
                                <m:e>
                                  <m:r>
                                    <a:rPr lang="en-GB" sz="2600">
                                      <a:solidFill>
                                        <a:srgbClr val="0D405F"/>
                                      </a:solidFill>
                                      <a:latin typeface="Cambria Math" panose="02040503050406030204" pitchFamily="18" charset="0"/>
                                    </a:rPr>
                                    <m:t>𝑥</m:t>
                                  </m:r>
                                </m:e>
                                <m:sub>
                                  <m:r>
                                    <a:rPr lang="en-GB" sz="2600">
                                      <a:solidFill>
                                        <a:srgbClr val="0D405F"/>
                                      </a:solidFill>
                                      <a:latin typeface="Cambria Math" panose="02040503050406030204" pitchFamily="18" charset="0"/>
                                    </a:rPr>
                                    <m:t>2,</m:t>
                                  </m:r>
                                  <m:r>
                                    <a:rPr lang="en-GB" sz="2600">
                                      <a:solidFill>
                                        <a:srgbClr val="0D405F"/>
                                      </a:solidFill>
                                      <a:latin typeface="Cambria Math" panose="02040503050406030204" pitchFamily="18" charset="0"/>
                                    </a:rPr>
                                    <m:t>𝑝</m:t>
                                  </m:r>
                                </m:sub>
                              </m:sSub>
                            </m:e>
                          </m:mr>
                          <m:mr>
                            <m:e>
                              <m:r>
                                <a:rPr lang="en-GB" sz="2600">
                                  <a:solidFill>
                                    <a:srgbClr val="0D405F"/>
                                  </a:solidFill>
                                  <a:latin typeface="Cambria Math" panose="02040503050406030204" pitchFamily="18" charset="0"/>
                                </a:rPr>
                                <m:t>1</m:t>
                              </m:r>
                            </m:e>
                            <m:e>
                              <m:r>
                                <a:rPr lang="en-GB" sz="2600">
                                  <a:solidFill>
                                    <a:srgbClr val="0D405F"/>
                                  </a:solidFill>
                                  <a:latin typeface="Cambria Math" panose="02040503050406030204" pitchFamily="18" charset="0"/>
                                </a:rPr>
                                <m:t>⋮</m:t>
                              </m:r>
                            </m:e>
                            <m:e>
                              <m:r>
                                <a:rPr lang="en-GB" sz="2600">
                                  <a:solidFill>
                                    <a:srgbClr val="0D405F"/>
                                  </a:solidFill>
                                  <a:latin typeface="Cambria Math" panose="02040503050406030204" pitchFamily="18" charset="0"/>
                                </a:rPr>
                                <m:t>⋮</m:t>
                              </m:r>
                            </m:e>
                            <m:e>
                              <m:r>
                                <a:rPr lang="en-GB" sz="2600">
                                  <a:solidFill>
                                    <a:srgbClr val="0D405F"/>
                                  </a:solidFill>
                                  <a:latin typeface="Cambria Math" panose="02040503050406030204" pitchFamily="18" charset="0"/>
                                </a:rPr>
                                <m:t>⋮</m:t>
                              </m:r>
                            </m:e>
                          </m:mr>
                          <m:mr>
                            <m:e>
                              <m:r>
                                <a:rPr lang="en-GB" sz="2600">
                                  <a:solidFill>
                                    <a:srgbClr val="0D405F"/>
                                  </a:solidFill>
                                  <a:latin typeface="Cambria Math" panose="02040503050406030204" pitchFamily="18" charset="0"/>
                                </a:rPr>
                                <m:t>1</m:t>
                              </m:r>
                            </m:e>
                            <m:e>
                              <m:sSub>
                                <m:sSubPr>
                                  <m:ctrlPr>
                                    <a:rPr lang="en-GB" sz="2600" i="1">
                                      <a:solidFill>
                                        <a:srgbClr val="0D405F"/>
                                      </a:solidFill>
                                      <a:latin typeface="Cambria Math" panose="02040503050406030204" pitchFamily="18" charset="0"/>
                                    </a:rPr>
                                  </m:ctrlPr>
                                </m:sSubPr>
                                <m:e>
                                  <m:r>
                                    <a:rPr lang="en-GB" sz="2600">
                                      <a:solidFill>
                                        <a:srgbClr val="0D405F"/>
                                      </a:solidFill>
                                      <a:latin typeface="Cambria Math" panose="02040503050406030204" pitchFamily="18" charset="0"/>
                                    </a:rPr>
                                    <m:t>𝑥</m:t>
                                  </m:r>
                                </m:e>
                                <m:sub>
                                  <m:r>
                                    <a:rPr lang="en-GB" sz="2600">
                                      <a:solidFill>
                                        <a:srgbClr val="0D405F"/>
                                      </a:solidFill>
                                      <a:latin typeface="Cambria Math" panose="02040503050406030204" pitchFamily="18" charset="0"/>
                                    </a:rPr>
                                    <m:t>𝑛</m:t>
                                  </m:r>
                                  <m:r>
                                    <a:rPr lang="en-GB" sz="2600">
                                      <a:solidFill>
                                        <a:srgbClr val="0D405F"/>
                                      </a:solidFill>
                                      <a:latin typeface="Cambria Math" panose="02040503050406030204" pitchFamily="18" charset="0"/>
                                    </a:rPr>
                                    <m:t>,1</m:t>
                                  </m:r>
                                </m:sub>
                              </m:sSub>
                            </m:e>
                            <m:e>
                              <m:sSub>
                                <m:sSubPr>
                                  <m:ctrlPr>
                                    <a:rPr lang="en-GB" sz="2600" i="1">
                                      <a:solidFill>
                                        <a:srgbClr val="0D405F"/>
                                      </a:solidFill>
                                      <a:latin typeface="Cambria Math" panose="02040503050406030204" pitchFamily="18" charset="0"/>
                                    </a:rPr>
                                  </m:ctrlPr>
                                </m:sSubPr>
                                <m:e>
                                  <m:r>
                                    <a:rPr lang="en-GB" sz="2600">
                                      <a:solidFill>
                                        <a:srgbClr val="0D405F"/>
                                      </a:solidFill>
                                      <a:latin typeface="Cambria Math" panose="02040503050406030204" pitchFamily="18" charset="0"/>
                                    </a:rPr>
                                    <m:t>𝑥</m:t>
                                  </m:r>
                                </m:e>
                                <m:sub>
                                  <m:r>
                                    <a:rPr lang="en-GB" sz="2600">
                                      <a:solidFill>
                                        <a:srgbClr val="0D405F"/>
                                      </a:solidFill>
                                      <a:latin typeface="Cambria Math" panose="02040503050406030204" pitchFamily="18" charset="0"/>
                                    </a:rPr>
                                    <m:t>𝑛</m:t>
                                  </m:r>
                                  <m:r>
                                    <a:rPr lang="en-GB" sz="2600">
                                      <a:solidFill>
                                        <a:srgbClr val="0D405F"/>
                                      </a:solidFill>
                                      <a:latin typeface="Cambria Math" panose="02040503050406030204" pitchFamily="18" charset="0"/>
                                    </a:rPr>
                                    <m:t>,2</m:t>
                                  </m:r>
                                </m:sub>
                              </m:sSub>
                            </m:e>
                            <m:e>
                              <m:sSub>
                                <m:sSubPr>
                                  <m:ctrlPr>
                                    <a:rPr lang="en-GB" sz="2600" i="1">
                                      <a:solidFill>
                                        <a:srgbClr val="0D405F"/>
                                      </a:solidFill>
                                      <a:latin typeface="Cambria Math" panose="02040503050406030204" pitchFamily="18" charset="0"/>
                                    </a:rPr>
                                  </m:ctrlPr>
                                </m:sSubPr>
                                <m:e>
                                  <m:r>
                                    <a:rPr lang="en-GB" sz="2600">
                                      <a:solidFill>
                                        <a:srgbClr val="0D405F"/>
                                      </a:solidFill>
                                      <a:latin typeface="Cambria Math" panose="02040503050406030204" pitchFamily="18" charset="0"/>
                                    </a:rPr>
                                    <m:t>𝑥</m:t>
                                  </m:r>
                                </m:e>
                                <m:sub>
                                  <m:r>
                                    <a:rPr lang="en-GB" sz="2600">
                                      <a:solidFill>
                                        <a:srgbClr val="0D405F"/>
                                      </a:solidFill>
                                      <a:latin typeface="Cambria Math" panose="02040503050406030204" pitchFamily="18" charset="0"/>
                                    </a:rPr>
                                    <m:t>𝑛</m:t>
                                  </m:r>
                                  <m:r>
                                    <a:rPr lang="en-GB" sz="2600">
                                      <a:solidFill>
                                        <a:srgbClr val="0D405F"/>
                                      </a:solidFill>
                                      <a:latin typeface="Cambria Math" panose="02040503050406030204" pitchFamily="18" charset="0"/>
                                    </a:rPr>
                                    <m:t>,</m:t>
                                  </m:r>
                                  <m:r>
                                    <a:rPr lang="en-GB" sz="2600">
                                      <a:solidFill>
                                        <a:srgbClr val="0D405F"/>
                                      </a:solidFill>
                                      <a:latin typeface="Cambria Math" panose="02040503050406030204" pitchFamily="18" charset="0"/>
                                    </a:rPr>
                                    <m:t>𝑝</m:t>
                                  </m:r>
                                </m:sub>
                              </m:sSub>
                            </m:e>
                          </m:mr>
                        </m:m>
                      </m:e>
                    </m:d>
                  </m:oMath>
                </a14:m>
                <a:r>
                  <a:rPr lang="en-GB" sz="2600" dirty="0">
                    <a:solidFill>
                      <a:srgbClr val="0D405F"/>
                    </a:solidFill>
                    <a:latin typeface="Inter"/>
                  </a:rPr>
                  <a:t>         y=</a:t>
                </a:r>
                <a14:m>
                  <m:oMath xmlns:m="http://schemas.openxmlformats.org/officeDocument/2006/math">
                    <m:d>
                      <m:dPr>
                        <m:ctrlPr>
                          <a:rPr lang="en-GB" sz="2600" i="1">
                            <a:solidFill>
                              <a:srgbClr val="0D405F"/>
                            </a:solidFill>
                            <a:latin typeface="Cambria Math" panose="02040503050406030204" pitchFamily="18" charset="0"/>
                          </a:rPr>
                        </m:ctrlPr>
                      </m:dPr>
                      <m:e>
                        <m:m>
                          <m:mPr>
                            <m:plcHide m:val="on"/>
                            <m:mcs>
                              <m:mc>
                                <m:mcPr>
                                  <m:count m:val="1"/>
                                  <m:mcJc m:val="center"/>
                                </m:mcPr>
                              </m:mc>
                            </m:mcs>
                            <m:ctrlPr>
                              <a:rPr lang="en-GB" sz="2600" i="1">
                                <a:solidFill>
                                  <a:srgbClr val="0D405F"/>
                                </a:solidFill>
                                <a:latin typeface="Cambria Math" panose="02040503050406030204" pitchFamily="18" charset="0"/>
                              </a:rPr>
                            </m:ctrlPr>
                          </m:mPr>
                          <m:mr>
                            <m:e>
                              <m:sSub>
                                <m:sSubPr>
                                  <m:ctrlPr>
                                    <a:rPr lang="en-GB" sz="2600" i="1">
                                      <a:solidFill>
                                        <a:srgbClr val="0D405F"/>
                                      </a:solidFill>
                                      <a:latin typeface="Cambria Math" panose="02040503050406030204" pitchFamily="18" charset="0"/>
                                    </a:rPr>
                                  </m:ctrlPr>
                                </m:sSubPr>
                                <m:e>
                                  <m:r>
                                    <a:rPr lang="en-GB" sz="2600">
                                      <a:solidFill>
                                        <a:srgbClr val="0D405F"/>
                                      </a:solidFill>
                                      <a:latin typeface="Cambria Math" panose="02040503050406030204" pitchFamily="18" charset="0"/>
                                    </a:rPr>
                                    <m:t>𝑦</m:t>
                                  </m:r>
                                </m:e>
                                <m:sub>
                                  <m:r>
                                    <a:rPr lang="en-GB" sz="2600">
                                      <a:solidFill>
                                        <a:srgbClr val="0D405F"/>
                                      </a:solidFill>
                                      <a:latin typeface="Cambria Math" panose="02040503050406030204" pitchFamily="18" charset="0"/>
                                    </a:rPr>
                                    <m:t>1</m:t>
                                  </m:r>
                                </m:sub>
                              </m:sSub>
                            </m:e>
                          </m:mr>
                          <m:mr>
                            <m:e>
                              <m:sSub>
                                <m:sSubPr>
                                  <m:ctrlPr>
                                    <a:rPr lang="en-GB" sz="2600" i="1">
                                      <a:solidFill>
                                        <a:srgbClr val="0D405F"/>
                                      </a:solidFill>
                                      <a:latin typeface="Cambria Math" panose="02040503050406030204" pitchFamily="18" charset="0"/>
                                    </a:rPr>
                                  </m:ctrlPr>
                                </m:sSubPr>
                                <m:e>
                                  <m:r>
                                    <a:rPr lang="en-GB" sz="2600">
                                      <a:solidFill>
                                        <a:srgbClr val="0D405F"/>
                                      </a:solidFill>
                                      <a:latin typeface="Cambria Math" panose="02040503050406030204" pitchFamily="18" charset="0"/>
                                    </a:rPr>
                                    <m:t>𝑦</m:t>
                                  </m:r>
                                </m:e>
                                <m:sub>
                                  <m:r>
                                    <a:rPr lang="en-GB" sz="2600">
                                      <a:solidFill>
                                        <a:srgbClr val="0D405F"/>
                                      </a:solidFill>
                                      <a:latin typeface="Cambria Math" panose="02040503050406030204" pitchFamily="18" charset="0"/>
                                    </a:rPr>
                                    <m:t>2</m:t>
                                  </m:r>
                                </m:sub>
                              </m:sSub>
                            </m:e>
                          </m:mr>
                          <m:mr>
                            <m:e>
                              <m:r>
                                <a:rPr lang="en-GB" sz="2600">
                                  <a:solidFill>
                                    <a:srgbClr val="0D405F"/>
                                  </a:solidFill>
                                  <a:latin typeface="Cambria Math" panose="02040503050406030204" pitchFamily="18" charset="0"/>
                                </a:rPr>
                                <m:t>⋮</m:t>
                              </m:r>
                            </m:e>
                          </m:mr>
                          <m:mr>
                            <m:e>
                              <m:sSub>
                                <m:sSubPr>
                                  <m:ctrlPr>
                                    <a:rPr lang="en-GB" sz="2600" i="1">
                                      <a:solidFill>
                                        <a:srgbClr val="0D405F"/>
                                      </a:solidFill>
                                      <a:latin typeface="Cambria Math" panose="02040503050406030204" pitchFamily="18" charset="0"/>
                                    </a:rPr>
                                  </m:ctrlPr>
                                </m:sSubPr>
                                <m:e>
                                  <m:r>
                                    <a:rPr lang="en-GB" sz="2600">
                                      <a:solidFill>
                                        <a:srgbClr val="0D405F"/>
                                      </a:solidFill>
                                      <a:latin typeface="Cambria Math" panose="02040503050406030204" pitchFamily="18" charset="0"/>
                                    </a:rPr>
                                    <m:t>𝑦</m:t>
                                  </m:r>
                                </m:e>
                                <m:sub>
                                  <m:r>
                                    <a:rPr lang="en-GB" sz="2600">
                                      <a:solidFill>
                                        <a:srgbClr val="0D405F"/>
                                      </a:solidFill>
                                      <a:latin typeface="Cambria Math" panose="02040503050406030204" pitchFamily="18" charset="0"/>
                                    </a:rPr>
                                    <m:t>𝑛</m:t>
                                  </m:r>
                                </m:sub>
                              </m:sSub>
                            </m:e>
                          </m:mr>
                        </m:m>
                      </m:e>
                    </m:d>
                  </m:oMath>
                </a14:m>
                <a:r>
                  <a:rPr lang="en-GB" sz="2600" dirty="0">
                    <a:solidFill>
                      <a:srgbClr val="0D405F"/>
                    </a:solidFill>
                    <a:latin typeface="Inter"/>
                  </a:rPr>
                  <a:t>                b=</a:t>
                </a:r>
                <a14:m>
                  <m:oMath xmlns:m="http://schemas.openxmlformats.org/officeDocument/2006/math">
                    <m:d>
                      <m:dPr>
                        <m:ctrlPr>
                          <a:rPr lang="en-GB" sz="2600" i="1">
                            <a:solidFill>
                              <a:srgbClr val="0D405F"/>
                            </a:solidFill>
                            <a:latin typeface="Cambria Math" panose="02040503050406030204" pitchFamily="18" charset="0"/>
                          </a:rPr>
                        </m:ctrlPr>
                      </m:dPr>
                      <m:e>
                        <m:m>
                          <m:mPr>
                            <m:plcHide m:val="on"/>
                            <m:mcs>
                              <m:mc>
                                <m:mcPr>
                                  <m:count m:val="1"/>
                                  <m:mcJc m:val="center"/>
                                </m:mcPr>
                              </m:mc>
                            </m:mcs>
                            <m:ctrlPr>
                              <a:rPr lang="en-GB" sz="2600" i="1">
                                <a:solidFill>
                                  <a:srgbClr val="0D405F"/>
                                </a:solidFill>
                                <a:latin typeface="Cambria Math" panose="02040503050406030204" pitchFamily="18" charset="0"/>
                              </a:rPr>
                            </m:ctrlPr>
                          </m:mPr>
                          <m:mr>
                            <m:e>
                              <m:sSub>
                                <m:sSubPr>
                                  <m:ctrlPr>
                                    <a:rPr lang="en-GB" sz="2600" i="1">
                                      <a:solidFill>
                                        <a:srgbClr val="0D405F"/>
                                      </a:solidFill>
                                      <a:latin typeface="Cambria Math" panose="02040503050406030204" pitchFamily="18" charset="0"/>
                                    </a:rPr>
                                  </m:ctrlPr>
                                </m:sSubPr>
                                <m:e>
                                  <m:r>
                                    <a:rPr lang="en-GB" sz="2600">
                                      <a:solidFill>
                                        <a:srgbClr val="0D405F"/>
                                      </a:solidFill>
                                      <a:latin typeface="Cambria Math" panose="02040503050406030204" pitchFamily="18" charset="0"/>
                                    </a:rPr>
                                    <m:t>𝑏</m:t>
                                  </m:r>
                                </m:e>
                                <m:sub>
                                  <m:r>
                                    <a:rPr lang="en-GB" sz="2600">
                                      <a:solidFill>
                                        <a:srgbClr val="0D405F"/>
                                      </a:solidFill>
                                      <a:latin typeface="Cambria Math" panose="02040503050406030204" pitchFamily="18" charset="0"/>
                                    </a:rPr>
                                    <m:t>1</m:t>
                                  </m:r>
                                </m:sub>
                              </m:sSub>
                            </m:e>
                          </m:mr>
                          <m:mr>
                            <m:e>
                              <m:sSub>
                                <m:sSubPr>
                                  <m:ctrlPr>
                                    <a:rPr lang="en-GB" sz="2600" i="1">
                                      <a:solidFill>
                                        <a:srgbClr val="0D405F"/>
                                      </a:solidFill>
                                      <a:latin typeface="Cambria Math" panose="02040503050406030204" pitchFamily="18" charset="0"/>
                                    </a:rPr>
                                  </m:ctrlPr>
                                </m:sSubPr>
                                <m:e>
                                  <m:r>
                                    <a:rPr lang="en-GB" sz="2600">
                                      <a:solidFill>
                                        <a:srgbClr val="0D405F"/>
                                      </a:solidFill>
                                      <a:latin typeface="Cambria Math" panose="02040503050406030204" pitchFamily="18" charset="0"/>
                                    </a:rPr>
                                    <m:t>𝑏</m:t>
                                  </m:r>
                                </m:e>
                                <m:sub>
                                  <m:r>
                                    <a:rPr lang="en-GB" sz="2600">
                                      <a:solidFill>
                                        <a:srgbClr val="0D405F"/>
                                      </a:solidFill>
                                      <a:latin typeface="Cambria Math" panose="02040503050406030204" pitchFamily="18" charset="0"/>
                                    </a:rPr>
                                    <m:t>2</m:t>
                                  </m:r>
                                </m:sub>
                              </m:sSub>
                            </m:e>
                          </m:mr>
                          <m:mr>
                            <m:e>
                              <m:r>
                                <a:rPr lang="en-GB" sz="2600">
                                  <a:solidFill>
                                    <a:srgbClr val="0D405F"/>
                                  </a:solidFill>
                                  <a:latin typeface="Cambria Math" panose="02040503050406030204" pitchFamily="18" charset="0"/>
                                </a:rPr>
                                <m:t>⋮</m:t>
                              </m:r>
                            </m:e>
                          </m:mr>
                          <m:mr>
                            <m:e>
                              <m:sSub>
                                <m:sSubPr>
                                  <m:ctrlPr>
                                    <a:rPr lang="en-GB" sz="2600" i="1">
                                      <a:solidFill>
                                        <a:srgbClr val="0D405F"/>
                                      </a:solidFill>
                                      <a:latin typeface="Cambria Math" panose="02040503050406030204" pitchFamily="18" charset="0"/>
                                    </a:rPr>
                                  </m:ctrlPr>
                                </m:sSubPr>
                                <m:e>
                                  <m:r>
                                    <a:rPr lang="en-GB" sz="2600">
                                      <a:solidFill>
                                        <a:srgbClr val="0D405F"/>
                                      </a:solidFill>
                                      <a:latin typeface="Cambria Math" panose="02040503050406030204" pitchFamily="18" charset="0"/>
                                    </a:rPr>
                                    <m:t>𝑏</m:t>
                                  </m:r>
                                </m:e>
                                <m:sub>
                                  <m:r>
                                    <a:rPr lang="en-GB" sz="2600">
                                      <a:solidFill>
                                        <a:srgbClr val="0D405F"/>
                                      </a:solidFill>
                                      <a:latin typeface="Cambria Math" panose="02040503050406030204" pitchFamily="18" charset="0"/>
                                    </a:rPr>
                                    <m:t>𝑝</m:t>
                                  </m:r>
                                </m:sub>
                              </m:sSub>
                            </m:e>
                          </m:mr>
                        </m:m>
                      </m:e>
                    </m:d>
                  </m:oMath>
                </a14:m>
                <a:r>
                  <a:rPr lang="en-GB" sz="2600" dirty="0">
                    <a:solidFill>
                      <a:srgbClr val="0D405F"/>
                    </a:solidFill>
                    <a:latin typeface="Inter"/>
                  </a:rPr>
                  <a:t>             </a:t>
                </a:r>
              </a:p>
              <a:p>
                <a:pPr marL="0" indent="0">
                  <a:buNone/>
                </a:pPr>
                <a:endParaRPr lang="en-GB" dirty="0"/>
              </a:p>
            </p:txBody>
          </p:sp>
        </mc:Choice>
        <mc:Fallback>
          <p:sp>
            <p:nvSpPr>
              <p:cNvPr id="3" name="Content Placeholder 2">
                <a:extLst>
                  <a:ext uri="{FF2B5EF4-FFF2-40B4-BE49-F238E27FC236}">
                    <a16:creationId xmlns:a16="http://schemas.microsoft.com/office/drawing/2014/main" id="{CD7CF898-252C-46CA-9644-ECB29F0F8DFB}"/>
                  </a:ext>
                </a:extLst>
              </p:cNvPr>
              <p:cNvSpPr>
                <a:spLocks noGrp="1" noRot="1" noChangeAspect="1" noMove="1" noResize="1" noEditPoints="1" noAdjustHandles="1" noChangeArrowheads="1" noChangeShapeType="1" noTextEdit="1"/>
              </p:cNvSpPr>
              <p:nvPr>
                <p:ph idx="1"/>
              </p:nvPr>
            </p:nvSpPr>
            <p:spPr>
              <a:blipFill>
                <a:blip r:embed="rId2"/>
                <a:stretch>
                  <a:fillRect l="-1043" t="-1403"/>
                </a:stretch>
              </a:blipFill>
            </p:spPr>
            <p:txBody>
              <a:bodyPr/>
              <a:lstStyle/>
              <a:p>
                <a:r>
                  <a:rPr lang="en-GB">
                    <a:noFill/>
                  </a:rPr>
                  <a:t> </a:t>
                </a:r>
              </a:p>
            </p:txBody>
          </p:sp>
        </mc:Fallback>
      </mc:AlternateContent>
      <p:sp>
        <p:nvSpPr>
          <p:cNvPr id="7" name="TextBox 6">
            <a:extLst>
              <a:ext uri="{FF2B5EF4-FFF2-40B4-BE49-F238E27FC236}">
                <a16:creationId xmlns:a16="http://schemas.microsoft.com/office/drawing/2014/main" id="{04CCA18A-D759-4952-AB2A-16448107C26B}"/>
              </a:ext>
            </a:extLst>
          </p:cNvPr>
          <p:cNvSpPr txBox="1"/>
          <p:nvPr/>
        </p:nvSpPr>
        <p:spPr>
          <a:xfrm>
            <a:off x="2067340" y="5454134"/>
            <a:ext cx="1173591" cy="369332"/>
          </a:xfrm>
          <a:prstGeom prst="rect">
            <a:avLst/>
          </a:prstGeom>
          <a:noFill/>
        </p:spPr>
        <p:txBody>
          <a:bodyPr wrap="none" rtlCol="0">
            <a:spAutoFit/>
          </a:bodyPr>
          <a:lstStyle/>
          <a:p>
            <a:r>
              <a:rPr lang="en-GB" dirty="0"/>
              <a:t>Input Data</a:t>
            </a:r>
          </a:p>
        </p:txBody>
      </p:sp>
      <p:sp>
        <p:nvSpPr>
          <p:cNvPr id="8" name="TextBox 7">
            <a:extLst>
              <a:ext uri="{FF2B5EF4-FFF2-40B4-BE49-F238E27FC236}">
                <a16:creationId xmlns:a16="http://schemas.microsoft.com/office/drawing/2014/main" id="{1498C621-11DA-4BAC-BE65-7F91267336D0}"/>
              </a:ext>
            </a:extLst>
          </p:cNvPr>
          <p:cNvSpPr txBox="1"/>
          <p:nvPr/>
        </p:nvSpPr>
        <p:spPr>
          <a:xfrm>
            <a:off x="4750888" y="5442611"/>
            <a:ext cx="1345112" cy="369332"/>
          </a:xfrm>
          <a:prstGeom prst="rect">
            <a:avLst/>
          </a:prstGeom>
          <a:noFill/>
        </p:spPr>
        <p:txBody>
          <a:bodyPr wrap="none" rtlCol="0">
            <a:spAutoFit/>
          </a:bodyPr>
          <a:lstStyle/>
          <a:p>
            <a:r>
              <a:rPr lang="en-GB" dirty="0"/>
              <a:t>Output Data</a:t>
            </a:r>
          </a:p>
        </p:txBody>
      </p:sp>
      <p:sp>
        <p:nvSpPr>
          <p:cNvPr id="9" name="TextBox 8">
            <a:extLst>
              <a:ext uri="{FF2B5EF4-FFF2-40B4-BE49-F238E27FC236}">
                <a16:creationId xmlns:a16="http://schemas.microsoft.com/office/drawing/2014/main" id="{21F32671-9E3E-46AA-8A35-CC836E323671}"/>
              </a:ext>
            </a:extLst>
          </p:cNvPr>
          <p:cNvSpPr txBox="1"/>
          <p:nvPr/>
        </p:nvSpPr>
        <p:spPr>
          <a:xfrm>
            <a:off x="6756621" y="5410345"/>
            <a:ext cx="2167966" cy="369332"/>
          </a:xfrm>
          <a:prstGeom prst="rect">
            <a:avLst/>
          </a:prstGeom>
          <a:noFill/>
        </p:spPr>
        <p:txBody>
          <a:bodyPr wrap="none" rtlCol="0">
            <a:spAutoFit/>
          </a:bodyPr>
          <a:lstStyle/>
          <a:p>
            <a:r>
              <a:rPr lang="en-GB" dirty="0"/>
              <a:t>Vector of coefficients</a:t>
            </a:r>
          </a:p>
        </p:txBody>
      </p:sp>
    </p:spTree>
    <p:extLst>
      <p:ext uri="{BB962C8B-B14F-4D97-AF65-F5344CB8AC3E}">
        <p14:creationId xmlns:p14="http://schemas.microsoft.com/office/powerpoint/2010/main" val="2050533309"/>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48BC66-FA6A-48EB-BF7A-C5192B8216B6}"/>
              </a:ext>
            </a:extLst>
          </p:cNvPr>
          <p:cNvSpPr>
            <a:spLocks noGrp="1"/>
          </p:cNvSpPr>
          <p:nvPr>
            <p:ph type="title"/>
          </p:nvPr>
        </p:nvSpPr>
        <p:spPr/>
        <p:txBody>
          <a:bodyPr>
            <a:normAutofit/>
          </a:bodyPr>
          <a:lstStyle/>
          <a:p>
            <a:r>
              <a:rPr lang="en-GB" dirty="0"/>
              <a:t>Explaining the matrix form</a:t>
            </a:r>
          </a:p>
        </p:txBody>
      </p:sp>
      <p:sp>
        <p:nvSpPr>
          <p:cNvPr id="3" name="Content Placeholder 2">
            <a:extLst>
              <a:ext uri="{FF2B5EF4-FFF2-40B4-BE49-F238E27FC236}">
                <a16:creationId xmlns:a16="http://schemas.microsoft.com/office/drawing/2014/main" id="{BAF8552E-DC50-43A6-8EFD-67ED44C20A8E}"/>
              </a:ext>
            </a:extLst>
          </p:cNvPr>
          <p:cNvSpPr>
            <a:spLocks noGrp="1"/>
          </p:cNvSpPr>
          <p:nvPr>
            <p:ph idx="1"/>
          </p:nvPr>
        </p:nvSpPr>
        <p:spPr/>
        <p:txBody>
          <a:bodyPr>
            <a:normAutofit/>
          </a:bodyPr>
          <a:lstStyle/>
          <a:p>
            <a:r>
              <a:rPr lang="en-GB" sz="2600" dirty="0">
                <a:solidFill>
                  <a:srgbClr val="0D405F"/>
                </a:solidFill>
                <a:latin typeface="Inter"/>
              </a:rPr>
              <a:t>Let’s remind ourselves what each matrix equation y = X · b + e represents and what its given dimensions are.</a:t>
            </a:r>
          </a:p>
        </p:txBody>
      </p:sp>
      <p:graphicFrame>
        <p:nvGraphicFramePr>
          <p:cNvPr id="4" name="Table 4">
            <a:extLst>
              <a:ext uri="{FF2B5EF4-FFF2-40B4-BE49-F238E27FC236}">
                <a16:creationId xmlns:a16="http://schemas.microsoft.com/office/drawing/2014/main" id="{0BF420A9-86C5-4619-9913-981F4DF3BF0A}"/>
              </a:ext>
            </a:extLst>
          </p:cNvPr>
          <p:cNvGraphicFramePr>
            <a:graphicFrameLocks noGrp="1"/>
          </p:cNvGraphicFramePr>
          <p:nvPr>
            <p:extLst>
              <p:ext uri="{D42A27DB-BD31-4B8C-83A1-F6EECF244321}">
                <p14:modId xmlns:p14="http://schemas.microsoft.com/office/powerpoint/2010/main" val="759379801"/>
              </p:ext>
            </p:extLst>
          </p:nvPr>
        </p:nvGraphicFramePr>
        <p:xfrm>
          <a:off x="420173" y="2660168"/>
          <a:ext cx="10605528" cy="2930888"/>
        </p:xfrm>
        <a:graphic>
          <a:graphicData uri="http://schemas.openxmlformats.org/drawingml/2006/table">
            <a:tbl>
              <a:tblPr firstRow="1" bandRow="1">
                <a:tableStyleId>{5C22544A-7EE6-4342-B048-85BDC9FD1C3A}</a:tableStyleId>
              </a:tblPr>
              <a:tblGrid>
                <a:gridCol w="5302764">
                  <a:extLst>
                    <a:ext uri="{9D8B030D-6E8A-4147-A177-3AD203B41FA5}">
                      <a16:colId xmlns:a16="http://schemas.microsoft.com/office/drawing/2014/main" val="1569627780"/>
                    </a:ext>
                  </a:extLst>
                </a:gridCol>
                <a:gridCol w="5302764">
                  <a:extLst>
                    <a:ext uri="{9D8B030D-6E8A-4147-A177-3AD203B41FA5}">
                      <a16:colId xmlns:a16="http://schemas.microsoft.com/office/drawing/2014/main" val="1267090920"/>
                    </a:ext>
                  </a:extLst>
                </a:gridCol>
              </a:tblGrid>
              <a:tr h="712469">
                <a:tc>
                  <a:txBody>
                    <a:bodyPr/>
                    <a:lstStyle/>
                    <a:p>
                      <a:r>
                        <a:rPr lang="en-GB" sz="2300" b="0" i="0" kern="1200" dirty="0">
                          <a:solidFill>
                            <a:schemeClr val="lt1"/>
                          </a:solidFill>
                          <a:effectLst/>
                          <a:latin typeface="+mn-lt"/>
                          <a:ea typeface="+mn-ea"/>
                          <a:cs typeface="+mn-cs"/>
                        </a:rPr>
                        <a:t>y</a:t>
                      </a:r>
                    </a:p>
                  </a:txBody>
                  <a:tcPr marL="119312" marR="119312" marT="59656" marB="59656">
                    <a:solidFill>
                      <a:srgbClr val="AB00F2"/>
                    </a:solidFill>
                  </a:tcPr>
                </a:tc>
                <a:tc>
                  <a:txBody>
                    <a:bodyPr/>
                    <a:lstStyle/>
                    <a:p>
                      <a:r>
                        <a:rPr lang="en-GB" sz="2300" b="0" i="0" kern="1200" dirty="0">
                          <a:solidFill>
                            <a:schemeClr val="lt1"/>
                          </a:solidFill>
                          <a:effectLst/>
                          <a:latin typeface="+mn-lt"/>
                          <a:ea typeface="+mn-ea"/>
                          <a:cs typeface="+mn-cs"/>
                        </a:rPr>
                        <a:t>nx1 column vector of observations of the dependent variable</a:t>
                      </a:r>
                    </a:p>
                  </a:txBody>
                  <a:tcPr marL="119312" marR="119312" marT="59656" marB="59656">
                    <a:solidFill>
                      <a:srgbClr val="AB00F2"/>
                    </a:solidFill>
                  </a:tcPr>
                </a:tc>
                <a:extLst>
                  <a:ext uri="{0D108BD9-81ED-4DB2-BD59-A6C34878D82A}">
                    <a16:rowId xmlns:a16="http://schemas.microsoft.com/office/drawing/2014/main" val="3331682558"/>
                  </a:ext>
                </a:extLst>
              </a:tr>
              <a:tr h="712469">
                <a:tc>
                  <a:txBody>
                    <a:bodyPr/>
                    <a:lstStyle/>
                    <a:p>
                      <a:r>
                        <a:rPr lang="en-GB" sz="2300" b="0" i="0" kern="1200" dirty="0">
                          <a:solidFill>
                            <a:schemeClr val="lt1"/>
                          </a:solidFill>
                          <a:effectLst/>
                          <a:latin typeface="+mn-lt"/>
                          <a:ea typeface="+mn-ea"/>
                          <a:cs typeface="+mn-cs"/>
                        </a:rPr>
                        <a:t>X</a:t>
                      </a:r>
                    </a:p>
                  </a:txBody>
                  <a:tcPr marL="119312" marR="119312" marT="59656" marB="59656">
                    <a:solidFill>
                      <a:srgbClr val="AB00F2"/>
                    </a:solidFill>
                  </a:tcPr>
                </a:tc>
                <a:tc>
                  <a:txBody>
                    <a:bodyPr/>
                    <a:lstStyle/>
                    <a:p>
                      <a:r>
                        <a:rPr lang="en-GB" sz="2300" b="0" i="0" kern="1200" dirty="0" err="1" smtClean="0">
                          <a:solidFill>
                            <a:schemeClr val="lt1"/>
                          </a:solidFill>
                          <a:effectLst/>
                          <a:latin typeface="+mn-lt"/>
                          <a:ea typeface="+mn-ea"/>
                          <a:cs typeface="+mn-cs"/>
                        </a:rPr>
                        <a:t>nxp</a:t>
                      </a:r>
                      <a:r>
                        <a:rPr lang="en-GB" sz="2300" b="0" i="0" kern="1200" dirty="0">
                          <a:solidFill>
                            <a:schemeClr val="lt1"/>
                          </a:solidFill>
                          <a:effectLst/>
                          <a:latin typeface="+mn-lt"/>
                          <a:ea typeface="+mn-ea"/>
                          <a:cs typeface="+mn-cs"/>
                        </a:rPr>
                        <a:t> matrix of observations of the Independent variables; first column 1’s.</a:t>
                      </a:r>
                    </a:p>
                  </a:txBody>
                  <a:tcPr marL="119312" marR="119312" marT="59656" marB="59656">
                    <a:solidFill>
                      <a:srgbClr val="AB00F2"/>
                    </a:solidFill>
                  </a:tcPr>
                </a:tc>
                <a:extLst>
                  <a:ext uri="{0D108BD9-81ED-4DB2-BD59-A6C34878D82A}">
                    <a16:rowId xmlns:a16="http://schemas.microsoft.com/office/drawing/2014/main" val="459579535"/>
                  </a:ext>
                </a:extLst>
              </a:tr>
              <a:tr h="712469">
                <a:tc>
                  <a:txBody>
                    <a:bodyPr/>
                    <a:lstStyle/>
                    <a:p>
                      <a:r>
                        <a:rPr lang="en-GB" sz="2300" b="0" i="0" kern="1200" dirty="0">
                          <a:solidFill>
                            <a:schemeClr val="lt1"/>
                          </a:solidFill>
                          <a:effectLst/>
                          <a:latin typeface="+mn-lt"/>
                          <a:ea typeface="+mn-ea"/>
                          <a:cs typeface="+mn-cs"/>
                        </a:rPr>
                        <a:t>b</a:t>
                      </a:r>
                    </a:p>
                  </a:txBody>
                  <a:tcPr marL="119312" marR="119312" marT="59656" marB="59656">
                    <a:solidFill>
                      <a:srgbClr val="AB00F2"/>
                    </a:solidFill>
                  </a:tcPr>
                </a:tc>
                <a:tc>
                  <a:txBody>
                    <a:bodyPr/>
                    <a:lstStyle/>
                    <a:p>
                      <a:r>
                        <a:rPr lang="en-GB" sz="2300" b="0" i="0" kern="1200" dirty="0">
                          <a:solidFill>
                            <a:schemeClr val="lt1"/>
                          </a:solidFill>
                          <a:effectLst/>
                          <a:latin typeface="+mn-lt"/>
                          <a:ea typeface="+mn-ea"/>
                          <a:cs typeface="+mn-cs"/>
                        </a:rPr>
                        <a:t>p</a:t>
                      </a:r>
                      <a:r>
                        <a:rPr lang="en-GB" sz="2300" b="0" i="0" kern="1200" dirty="0" smtClean="0">
                          <a:solidFill>
                            <a:schemeClr val="lt1"/>
                          </a:solidFill>
                          <a:effectLst/>
                          <a:latin typeface="+mn-lt"/>
                          <a:ea typeface="+mn-ea"/>
                          <a:cs typeface="+mn-cs"/>
                        </a:rPr>
                        <a:t>x1</a:t>
                      </a:r>
                      <a:r>
                        <a:rPr lang="en-GB" sz="2300" b="0" i="0" kern="1200" dirty="0">
                          <a:solidFill>
                            <a:schemeClr val="lt1"/>
                          </a:solidFill>
                          <a:effectLst/>
                          <a:latin typeface="+mn-lt"/>
                          <a:ea typeface="+mn-ea"/>
                          <a:cs typeface="+mn-cs"/>
                        </a:rPr>
                        <a:t> column vector of regression coefficients.</a:t>
                      </a:r>
                    </a:p>
                  </a:txBody>
                  <a:tcPr marL="119312" marR="119312" marT="59656" marB="59656">
                    <a:solidFill>
                      <a:srgbClr val="AB00F2"/>
                    </a:solidFill>
                  </a:tcPr>
                </a:tc>
                <a:extLst>
                  <a:ext uri="{0D108BD9-81ED-4DB2-BD59-A6C34878D82A}">
                    <a16:rowId xmlns:a16="http://schemas.microsoft.com/office/drawing/2014/main" val="3649404600"/>
                  </a:ext>
                </a:extLst>
              </a:tr>
              <a:tr h="412780">
                <a:tc>
                  <a:txBody>
                    <a:bodyPr/>
                    <a:lstStyle/>
                    <a:p>
                      <a:endParaRPr lang="en-GB" sz="2300" b="0" i="0" kern="1200" dirty="0">
                        <a:solidFill>
                          <a:schemeClr val="lt1"/>
                        </a:solidFill>
                        <a:effectLst/>
                        <a:latin typeface="+mn-lt"/>
                        <a:ea typeface="+mn-ea"/>
                        <a:cs typeface="+mn-cs"/>
                      </a:endParaRPr>
                    </a:p>
                  </a:txBody>
                  <a:tcPr marL="119312" marR="119312" marT="59656" marB="59656">
                    <a:solidFill>
                      <a:srgbClr val="AB00F2"/>
                    </a:solidFill>
                  </a:tcPr>
                </a:tc>
                <a:tc>
                  <a:txBody>
                    <a:bodyPr/>
                    <a:lstStyle/>
                    <a:p>
                      <a:endParaRPr lang="en-GB" sz="2300" b="0" i="0" kern="1200" dirty="0">
                        <a:solidFill>
                          <a:schemeClr val="lt1"/>
                        </a:solidFill>
                        <a:effectLst/>
                        <a:latin typeface="+mn-lt"/>
                        <a:ea typeface="+mn-ea"/>
                        <a:cs typeface="+mn-cs"/>
                      </a:endParaRPr>
                    </a:p>
                  </a:txBody>
                  <a:tcPr marL="119312" marR="119312" marT="59656" marB="59656">
                    <a:solidFill>
                      <a:srgbClr val="AB00F2"/>
                    </a:solidFill>
                  </a:tcPr>
                </a:tc>
                <a:extLst>
                  <a:ext uri="{0D108BD9-81ED-4DB2-BD59-A6C34878D82A}">
                    <a16:rowId xmlns:a16="http://schemas.microsoft.com/office/drawing/2014/main" val="2863838510"/>
                  </a:ext>
                </a:extLst>
              </a:tr>
            </a:tbl>
          </a:graphicData>
        </a:graphic>
      </p:graphicFrame>
    </p:spTree>
    <p:extLst>
      <p:ext uri="{BB962C8B-B14F-4D97-AF65-F5344CB8AC3E}">
        <p14:creationId xmlns:p14="http://schemas.microsoft.com/office/powerpoint/2010/main" val="2668278721"/>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414B0C-3BB6-409F-B90E-0ACFA21B7740}"/>
              </a:ext>
            </a:extLst>
          </p:cNvPr>
          <p:cNvSpPr>
            <a:spLocks noGrp="1"/>
          </p:cNvSpPr>
          <p:nvPr>
            <p:ph type="title"/>
          </p:nvPr>
        </p:nvSpPr>
        <p:spPr/>
        <p:txBody>
          <a:bodyPr/>
          <a:lstStyle/>
          <a:p>
            <a:r>
              <a:rPr lang="en-GB" dirty="0"/>
              <a:t>Using our matrix operations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16BA4133-49A0-4105-9614-D757A747C4D4}"/>
                  </a:ext>
                </a:extLst>
              </p:cNvPr>
              <p:cNvSpPr>
                <a:spLocks noGrp="1"/>
              </p:cNvSpPr>
              <p:nvPr>
                <p:ph idx="1"/>
              </p:nvPr>
            </p:nvSpPr>
            <p:spPr/>
            <p:txBody>
              <a:bodyPr>
                <a:normAutofit fontScale="47500" lnSpcReduction="20000"/>
              </a:bodyPr>
              <a:lstStyle/>
              <a:p>
                <a:r>
                  <a:rPr lang="en-GB" sz="4500" dirty="0">
                    <a:solidFill>
                      <a:srgbClr val="0D405F"/>
                    </a:solidFill>
                    <a:latin typeface="Inter"/>
                  </a:rPr>
                  <a:t>We can substitute our matrices to our equation:</a:t>
                </a:r>
              </a:p>
              <a:p>
                <a:pPr marL="0" indent="0">
                  <a:buNone/>
                </a:pPr>
                <a14:m>
                  <m:oMath xmlns:m="http://schemas.openxmlformats.org/officeDocument/2006/math">
                    <m:d>
                      <m:dPr>
                        <m:ctrlPr>
                          <a:rPr lang="en-GB" sz="4500" i="1">
                            <a:solidFill>
                              <a:srgbClr val="0D405F"/>
                            </a:solidFill>
                            <a:latin typeface="Cambria Math" panose="02040503050406030204" pitchFamily="18" charset="0"/>
                          </a:rPr>
                        </m:ctrlPr>
                      </m:dPr>
                      <m:e>
                        <m:m>
                          <m:mPr>
                            <m:plcHide m:val="on"/>
                            <m:mcs>
                              <m:mc>
                                <m:mcPr>
                                  <m:count m:val="1"/>
                                  <m:mcJc m:val="center"/>
                                </m:mcPr>
                              </m:mc>
                            </m:mcs>
                            <m:ctrlPr>
                              <a:rPr lang="en-GB" sz="4500" i="1">
                                <a:solidFill>
                                  <a:srgbClr val="0D405F"/>
                                </a:solidFill>
                                <a:latin typeface="Cambria Math" panose="02040503050406030204" pitchFamily="18" charset="0"/>
                              </a:rPr>
                            </m:ctrlPr>
                          </m:mPr>
                          <m:mr>
                            <m:e>
                              <m:sSub>
                                <m:sSubPr>
                                  <m:ctrlPr>
                                    <a:rPr lang="en-GB" sz="4500" i="1">
                                      <a:solidFill>
                                        <a:srgbClr val="0D405F"/>
                                      </a:solidFill>
                                      <a:latin typeface="Cambria Math" panose="02040503050406030204" pitchFamily="18" charset="0"/>
                                    </a:rPr>
                                  </m:ctrlPr>
                                </m:sSubPr>
                                <m:e>
                                  <m:r>
                                    <a:rPr lang="en-GB" sz="4500">
                                      <a:solidFill>
                                        <a:srgbClr val="0D405F"/>
                                      </a:solidFill>
                                      <a:latin typeface="Cambria Math" panose="02040503050406030204" pitchFamily="18" charset="0"/>
                                    </a:rPr>
                                    <m:t>𝑦</m:t>
                                  </m:r>
                                </m:e>
                                <m:sub>
                                  <m:r>
                                    <a:rPr lang="en-GB" sz="4500">
                                      <a:solidFill>
                                        <a:srgbClr val="0D405F"/>
                                      </a:solidFill>
                                      <a:latin typeface="Cambria Math" panose="02040503050406030204" pitchFamily="18" charset="0"/>
                                    </a:rPr>
                                    <m:t>1</m:t>
                                  </m:r>
                                </m:sub>
                              </m:sSub>
                            </m:e>
                          </m:mr>
                          <m:mr>
                            <m:e>
                              <m:sSub>
                                <m:sSubPr>
                                  <m:ctrlPr>
                                    <a:rPr lang="en-GB" sz="4500" i="1">
                                      <a:solidFill>
                                        <a:srgbClr val="0D405F"/>
                                      </a:solidFill>
                                      <a:latin typeface="Cambria Math" panose="02040503050406030204" pitchFamily="18" charset="0"/>
                                    </a:rPr>
                                  </m:ctrlPr>
                                </m:sSubPr>
                                <m:e>
                                  <m:r>
                                    <a:rPr lang="en-GB" sz="4500">
                                      <a:solidFill>
                                        <a:srgbClr val="0D405F"/>
                                      </a:solidFill>
                                      <a:latin typeface="Cambria Math" panose="02040503050406030204" pitchFamily="18" charset="0"/>
                                    </a:rPr>
                                    <m:t>𝑦</m:t>
                                  </m:r>
                                </m:e>
                                <m:sub>
                                  <m:r>
                                    <a:rPr lang="en-GB" sz="4500">
                                      <a:solidFill>
                                        <a:srgbClr val="0D405F"/>
                                      </a:solidFill>
                                      <a:latin typeface="Cambria Math" panose="02040503050406030204" pitchFamily="18" charset="0"/>
                                    </a:rPr>
                                    <m:t>2</m:t>
                                  </m:r>
                                </m:sub>
                              </m:sSub>
                            </m:e>
                          </m:mr>
                          <m:mr>
                            <m:e>
                              <m:r>
                                <a:rPr lang="en-GB" sz="4500">
                                  <a:solidFill>
                                    <a:srgbClr val="0D405F"/>
                                  </a:solidFill>
                                  <a:latin typeface="Cambria Math" panose="02040503050406030204" pitchFamily="18" charset="0"/>
                                </a:rPr>
                                <m:t>⋮</m:t>
                              </m:r>
                            </m:e>
                          </m:mr>
                          <m:mr>
                            <m:e>
                              <m:sSub>
                                <m:sSubPr>
                                  <m:ctrlPr>
                                    <a:rPr lang="en-GB" sz="4500" i="1">
                                      <a:solidFill>
                                        <a:srgbClr val="0D405F"/>
                                      </a:solidFill>
                                      <a:latin typeface="Cambria Math" panose="02040503050406030204" pitchFamily="18" charset="0"/>
                                    </a:rPr>
                                  </m:ctrlPr>
                                </m:sSubPr>
                                <m:e>
                                  <m:r>
                                    <a:rPr lang="en-GB" sz="4500">
                                      <a:solidFill>
                                        <a:srgbClr val="0D405F"/>
                                      </a:solidFill>
                                      <a:latin typeface="Cambria Math" panose="02040503050406030204" pitchFamily="18" charset="0"/>
                                    </a:rPr>
                                    <m:t>𝑦</m:t>
                                  </m:r>
                                </m:e>
                                <m:sub>
                                  <m:r>
                                    <a:rPr lang="en-GB" sz="4500">
                                      <a:solidFill>
                                        <a:srgbClr val="0D405F"/>
                                      </a:solidFill>
                                      <a:latin typeface="Cambria Math" panose="02040503050406030204" pitchFamily="18" charset="0"/>
                                    </a:rPr>
                                    <m:t>𝑛</m:t>
                                  </m:r>
                                </m:sub>
                              </m:sSub>
                            </m:e>
                          </m:mr>
                        </m:m>
                      </m:e>
                    </m:d>
                  </m:oMath>
                </a14:m>
                <a:r>
                  <a:rPr lang="en-GB" sz="4500" dirty="0">
                    <a:solidFill>
                      <a:srgbClr val="0D405F"/>
                    </a:solidFill>
                    <a:latin typeface="Inter"/>
                  </a:rPr>
                  <a:t>= </a:t>
                </a:r>
                <a14:m>
                  <m:oMath xmlns:m="http://schemas.openxmlformats.org/officeDocument/2006/math">
                    <m:d>
                      <m:dPr>
                        <m:ctrlPr>
                          <a:rPr lang="en-GB" sz="4500" i="1">
                            <a:solidFill>
                              <a:srgbClr val="0D405F"/>
                            </a:solidFill>
                            <a:latin typeface="Cambria Math" panose="02040503050406030204" pitchFamily="18" charset="0"/>
                          </a:rPr>
                        </m:ctrlPr>
                      </m:dPr>
                      <m:e>
                        <m:m>
                          <m:mPr>
                            <m:plcHide m:val="on"/>
                            <m:mcs>
                              <m:mc>
                                <m:mcPr>
                                  <m:count m:val="4"/>
                                  <m:mcJc m:val="center"/>
                                </m:mcPr>
                              </m:mc>
                            </m:mcs>
                            <m:ctrlPr>
                              <a:rPr lang="en-GB" sz="4500" i="1">
                                <a:solidFill>
                                  <a:srgbClr val="0D405F"/>
                                </a:solidFill>
                                <a:latin typeface="Cambria Math" panose="02040503050406030204" pitchFamily="18" charset="0"/>
                              </a:rPr>
                            </m:ctrlPr>
                          </m:mPr>
                          <m:mr>
                            <m:e>
                              <m:r>
                                <a:rPr lang="en-GB" sz="4500">
                                  <a:solidFill>
                                    <a:srgbClr val="0D405F"/>
                                  </a:solidFill>
                                  <a:latin typeface="Cambria Math" panose="02040503050406030204" pitchFamily="18" charset="0"/>
                                </a:rPr>
                                <m:t>1</m:t>
                              </m:r>
                            </m:e>
                            <m:e>
                              <m:sSub>
                                <m:sSubPr>
                                  <m:ctrlPr>
                                    <a:rPr lang="en-GB" sz="4500" i="1">
                                      <a:solidFill>
                                        <a:srgbClr val="0D405F"/>
                                      </a:solidFill>
                                      <a:latin typeface="Cambria Math" panose="02040503050406030204" pitchFamily="18" charset="0"/>
                                    </a:rPr>
                                  </m:ctrlPr>
                                </m:sSubPr>
                                <m:e>
                                  <m:r>
                                    <a:rPr lang="en-GB" sz="4500">
                                      <a:solidFill>
                                        <a:srgbClr val="0D405F"/>
                                      </a:solidFill>
                                      <a:latin typeface="Cambria Math" panose="02040503050406030204" pitchFamily="18" charset="0"/>
                                    </a:rPr>
                                    <m:t>𝑥</m:t>
                                  </m:r>
                                </m:e>
                                <m:sub>
                                  <m:r>
                                    <a:rPr lang="en-GB" sz="4500">
                                      <a:solidFill>
                                        <a:srgbClr val="0D405F"/>
                                      </a:solidFill>
                                      <a:latin typeface="Cambria Math" panose="02040503050406030204" pitchFamily="18" charset="0"/>
                                    </a:rPr>
                                    <m:t>1,1</m:t>
                                  </m:r>
                                </m:sub>
                              </m:sSub>
                            </m:e>
                            <m:e>
                              <m:r>
                                <a:rPr lang="en-GB" sz="4500">
                                  <a:solidFill>
                                    <a:srgbClr val="0D405F"/>
                                  </a:solidFill>
                                  <a:latin typeface="Cambria Math" panose="02040503050406030204" pitchFamily="18" charset="0"/>
                                </a:rPr>
                                <m:t>…</m:t>
                              </m:r>
                            </m:e>
                            <m:e>
                              <m:sSub>
                                <m:sSubPr>
                                  <m:ctrlPr>
                                    <a:rPr lang="en-GB" sz="4500" i="1">
                                      <a:solidFill>
                                        <a:srgbClr val="0D405F"/>
                                      </a:solidFill>
                                      <a:latin typeface="Cambria Math" panose="02040503050406030204" pitchFamily="18" charset="0"/>
                                    </a:rPr>
                                  </m:ctrlPr>
                                </m:sSubPr>
                                <m:e>
                                  <m:r>
                                    <a:rPr lang="en-GB" sz="4500">
                                      <a:solidFill>
                                        <a:srgbClr val="0D405F"/>
                                      </a:solidFill>
                                      <a:latin typeface="Cambria Math" panose="02040503050406030204" pitchFamily="18" charset="0"/>
                                    </a:rPr>
                                    <m:t>𝑥</m:t>
                                  </m:r>
                                </m:e>
                                <m:sub>
                                  <m:r>
                                    <a:rPr lang="en-GB" sz="4500">
                                      <a:solidFill>
                                        <a:srgbClr val="0D405F"/>
                                      </a:solidFill>
                                      <a:latin typeface="Cambria Math" panose="02040503050406030204" pitchFamily="18" charset="0"/>
                                    </a:rPr>
                                    <m:t>1,</m:t>
                                  </m:r>
                                  <m:r>
                                    <a:rPr lang="en-GB" sz="4500">
                                      <a:solidFill>
                                        <a:srgbClr val="0D405F"/>
                                      </a:solidFill>
                                      <a:latin typeface="Cambria Math" panose="02040503050406030204" pitchFamily="18" charset="0"/>
                                    </a:rPr>
                                    <m:t>𝑝</m:t>
                                  </m:r>
                                </m:sub>
                              </m:sSub>
                            </m:e>
                          </m:mr>
                          <m:mr>
                            <m:e>
                              <m:r>
                                <a:rPr lang="en-GB" sz="4500">
                                  <a:solidFill>
                                    <a:srgbClr val="0D405F"/>
                                  </a:solidFill>
                                  <a:latin typeface="Cambria Math" panose="02040503050406030204" pitchFamily="18" charset="0"/>
                                </a:rPr>
                                <m:t>1</m:t>
                              </m:r>
                            </m:e>
                            <m:e>
                              <m:sSub>
                                <m:sSubPr>
                                  <m:ctrlPr>
                                    <a:rPr lang="en-GB" sz="4500" i="1">
                                      <a:solidFill>
                                        <a:srgbClr val="0D405F"/>
                                      </a:solidFill>
                                      <a:latin typeface="Cambria Math" panose="02040503050406030204" pitchFamily="18" charset="0"/>
                                    </a:rPr>
                                  </m:ctrlPr>
                                </m:sSubPr>
                                <m:e>
                                  <m:r>
                                    <a:rPr lang="en-GB" sz="4500">
                                      <a:solidFill>
                                        <a:srgbClr val="0D405F"/>
                                      </a:solidFill>
                                      <a:latin typeface="Cambria Math" panose="02040503050406030204" pitchFamily="18" charset="0"/>
                                    </a:rPr>
                                    <m:t>𝑥</m:t>
                                  </m:r>
                                </m:e>
                                <m:sub>
                                  <m:r>
                                    <a:rPr lang="en-GB" sz="4500">
                                      <a:solidFill>
                                        <a:srgbClr val="0D405F"/>
                                      </a:solidFill>
                                      <a:latin typeface="Cambria Math" panose="02040503050406030204" pitchFamily="18" charset="0"/>
                                    </a:rPr>
                                    <m:t>2,1</m:t>
                                  </m:r>
                                </m:sub>
                              </m:sSub>
                            </m:e>
                            <m:e>
                              <m:r>
                                <a:rPr lang="en-GB" sz="4500">
                                  <a:solidFill>
                                    <a:srgbClr val="0D405F"/>
                                  </a:solidFill>
                                  <a:latin typeface="Cambria Math" panose="02040503050406030204" pitchFamily="18" charset="0"/>
                                </a:rPr>
                                <m:t>…</m:t>
                              </m:r>
                            </m:e>
                            <m:e>
                              <m:sSub>
                                <m:sSubPr>
                                  <m:ctrlPr>
                                    <a:rPr lang="en-GB" sz="4500" i="1">
                                      <a:solidFill>
                                        <a:srgbClr val="0D405F"/>
                                      </a:solidFill>
                                      <a:latin typeface="Cambria Math" panose="02040503050406030204" pitchFamily="18" charset="0"/>
                                    </a:rPr>
                                  </m:ctrlPr>
                                </m:sSubPr>
                                <m:e>
                                  <m:r>
                                    <a:rPr lang="en-GB" sz="4500">
                                      <a:solidFill>
                                        <a:srgbClr val="0D405F"/>
                                      </a:solidFill>
                                      <a:latin typeface="Cambria Math" panose="02040503050406030204" pitchFamily="18" charset="0"/>
                                    </a:rPr>
                                    <m:t>𝑥</m:t>
                                  </m:r>
                                </m:e>
                                <m:sub>
                                  <m:r>
                                    <a:rPr lang="en-GB" sz="4500">
                                      <a:solidFill>
                                        <a:srgbClr val="0D405F"/>
                                      </a:solidFill>
                                      <a:latin typeface="Cambria Math" panose="02040503050406030204" pitchFamily="18" charset="0"/>
                                    </a:rPr>
                                    <m:t>2,</m:t>
                                  </m:r>
                                  <m:r>
                                    <a:rPr lang="en-GB" sz="4500">
                                      <a:solidFill>
                                        <a:srgbClr val="0D405F"/>
                                      </a:solidFill>
                                      <a:latin typeface="Cambria Math" panose="02040503050406030204" pitchFamily="18" charset="0"/>
                                    </a:rPr>
                                    <m:t>𝑝</m:t>
                                  </m:r>
                                </m:sub>
                              </m:sSub>
                            </m:e>
                          </m:mr>
                          <m:mr>
                            <m:e>
                              <m:r>
                                <a:rPr lang="en-GB" sz="4500">
                                  <a:solidFill>
                                    <a:srgbClr val="0D405F"/>
                                  </a:solidFill>
                                  <a:latin typeface="Cambria Math" panose="02040503050406030204" pitchFamily="18" charset="0"/>
                                </a:rPr>
                                <m:t>1</m:t>
                              </m:r>
                            </m:e>
                            <m:e>
                              <m:r>
                                <a:rPr lang="en-GB" sz="4500">
                                  <a:solidFill>
                                    <a:srgbClr val="0D405F"/>
                                  </a:solidFill>
                                  <a:latin typeface="Cambria Math" panose="02040503050406030204" pitchFamily="18" charset="0"/>
                                </a:rPr>
                                <m:t>⋮</m:t>
                              </m:r>
                            </m:e>
                            <m:e>
                              <m:r>
                                <a:rPr lang="en-GB" sz="4500">
                                  <a:solidFill>
                                    <a:srgbClr val="0D405F"/>
                                  </a:solidFill>
                                  <a:latin typeface="Cambria Math" panose="02040503050406030204" pitchFamily="18" charset="0"/>
                                </a:rPr>
                                <m:t>⋮</m:t>
                              </m:r>
                            </m:e>
                            <m:e>
                              <m:r>
                                <a:rPr lang="en-GB" sz="4500">
                                  <a:solidFill>
                                    <a:srgbClr val="0D405F"/>
                                  </a:solidFill>
                                  <a:latin typeface="Cambria Math" panose="02040503050406030204" pitchFamily="18" charset="0"/>
                                </a:rPr>
                                <m:t>⋮</m:t>
                              </m:r>
                            </m:e>
                          </m:mr>
                          <m:mr>
                            <m:e>
                              <m:r>
                                <a:rPr lang="en-GB" sz="4500">
                                  <a:solidFill>
                                    <a:srgbClr val="0D405F"/>
                                  </a:solidFill>
                                  <a:latin typeface="Cambria Math" panose="02040503050406030204" pitchFamily="18" charset="0"/>
                                </a:rPr>
                                <m:t>1</m:t>
                              </m:r>
                            </m:e>
                            <m:e>
                              <m:sSub>
                                <m:sSubPr>
                                  <m:ctrlPr>
                                    <a:rPr lang="en-GB" sz="4500" i="1">
                                      <a:solidFill>
                                        <a:srgbClr val="0D405F"/>
                                      </a:solidFill>
                                      <a:latin typeface="Cambria Math" panose="02040503050406030204" pitchFamily="18" charset="0"/>
                                    </a:rPr>
                                  </m:ctrlPr>
                                </m:sSubPr>
                                <m:e>
                                  <m:r>
                                    <a:rPr lang="en-GB" sz="4500">
                                      <a:solidFill>
                                        <a:srgbClr val="0D405F"/>
                                      </a:solidFill>
                                      <a:latin typeface="Cambria Math" panose="02040503050406030204" pitchFamily="18" charset="0"/>
                                    </a:rPr>
                                    <m:t>𝑥</m:t>
                                  </m:r>
                                </m:e>
                                <m:sub>
                                  <m:r>
                                    <a:rPr lang="en-GB" sz="4500">
                                      <a:solidFill>
                                        <a:srgbClr val="0D405F"/>
                                      </a:solidFill>
                                      <a:latin typeface="Cambria Math" panose="02040503050406030204" pitchFamily="18" charset="0"/>
                                    </a:rPr>
                                    <m:t>𝑛</m:t>
                                  </m:r>
                                  <m:r>
                                    <a:rPr lang="en-GB" sz="4500">
                                      <a:solidFill>
                                        <a:srgbClr val="0D405F"/>
                                      </a:solidFill>
                                      <a:latin typeface="Cambria Math" panose="02040503050406030204" pitchFamily="18" charset="0"/>
                                    </a:rPr>
                                    <m:t>,1</m:t>
                                  </m:r>
                                </m:sub>
                              </m:sSub>
                            </m:e>
                            <m:e>
                              <m:sSub>
                                <m:sSubPr>
                                  <m:ctrlPr>
                                    <a:rPr lang="en-GB" sz="4500" i="1">
                                      <a:solidFill>
                                        <a:srgbClr val="0D405F"/>
                                      </a:solidFill>
                                      <a:latin typeface="Cambria Math" panose="02040503050406030204" pitchFamily="18" charset="0"/>
                                    </a:rPr>
                                  </m:ctrlPr>
                                </m:sSubPr>
                                <m:e>
                                  <m:r>
                                    <a:rPr lang="en-GB" sz="4500">
                                      <a:solidFill>
                                        <a:srgbClr val="0D405F"/>
                                      </a:solidFill>
                                      <a:latin typeface="Cambria Math" panose="02040503050406030204" pitchFamily="18" charset="0"/>
                                    </a:rPr>
                                    <m:t>𝑥</m:t>
                                  </m:r>
                                </m:e>
                                <m:sub>
                                  <m:r>
                                    <a:rPr lang="en-GB" sz="4500">
                                      <a:solidFill>
                                        <a:srgbClr val="0D405F"/>
                                      </a:solidFill>
                                      <a:latin typeface="Cambria Math" panose="02040503050406030204" pitchFamily="18" charset="0"/>
                                    </a:rPr>
                                    <m:t>𝑛</m:t>
                                  </m:r>
                                  <m:r>
                                    <a:rPr lang="en-GB" sz="4500">
                                      <a:solidFill>
                                        <a:srgbClr val="0D405F"/>
                                      </a:solidFill>
                                      <a:latin typeface="Cambria Math" panose="02040503050406030204" pitchFamily="18" charset="0"/>
                                    </a:rPr>
                                    <m:t>,2</m:t>
                                  </m:r>
                                </m:sub>
                              </m:sSub>
                            </m:e>
                            <m:e>
                              <m:sSub>
                                <m:sSubPr>
                                  <m:ctrlPr>
                                    <a:rPr lang="en-GB" sz="4500" i="1">
                                      <a:solidFill>
                                        <a:srgbClr val="0D405F"/>
                                      </a:solidFill>
                                      <a:latin typeface="Cambria Math" panose="02040503050406030204" pitchFamily="18" charset="0"/>
                                    </a:rPr>
                                  </m:ctrlPr>
                                </m:sSubPr>
                                <m:e>
                                  <m:r>
                                    <a:rPr lang="en-GB" sz="4500">
                                      <a:solidFill>
                                        <a:srgbClr val="0D405F"/>
                                      </a:solidFill>
                                      <a:latin typeface="Cambria Math" panose="02040503050406030204" pitchFamily="18" charset="0"/>
                                    </a:rPr>
                                    <m:t>𝑥</m:t>
                                  </m:r>
                                </m:e>
                                <m:sub>
                                  <m:r>
                                    <a:rPr lang="en-GB" sz="4500">
                                      <a:solidFill>
                                        <a:srgbClr val="0D405F"/>
                                      </a:solidFill>
                                      <a:latin typeface="Cambria Math" panose="02040503050406030204" pitchFamily="18" charset="0"/>
                                    </a:rPr>
                                    <m:t>𝑛</m:t>
                                  </m:r>
                                  <m:r>
                                    <a:rPr lang="en-GB" sz="4500">
                                      <a:solidFill>
                                        <a:srgbClr val="0D405F"/>
                                      </a:solidFill>
                                      <a:latin typeface="Cambria Math" panose="02040503050406030204" pitchFamily="18" charset="0"/>
                                    </a:rPr>
                                    <m:t>,</m:t>
                                  </m:r>
                                  <m:r>
                                    <a:rPr lang="en-GB" sz="4500">
                                      <a:solidFill>
                                        <a:srgbClr val="0D405F"/>
                                      </a:solidFill>
                                      <a:latin typeface="Cambria Math" panose="02040503050406030204" pitchFamily="18" charset="0"/>
                                    </a:rPr>
                                    <m:t>𝑝</m:t>
                                  </m:r>
                                </m:sub>
                              </m:sSub>
                            </m:e>
                          </m:mr>
                        </m:m>
                      </m:e>
                    </m:d>
                  </m:oMath>
                </a14:m>
                <a:r>
                  <a:rPr lang="en-GB" sz="4500" dirty="0">
                    <a:solidFill>
                      <a:srgbClr val="0D405F"/>
                    </a:solidFill>
                    <a:latin typeface="Inter"/>
                  </a:rPr>
                  <a:t>  </a:t>
                </a:r>
                <a14:m>
                  <m:oMath xmlns:m="http://schemas.openxmlformats.org/officeDocument/2006/math">
                    <m:d>
                      <m:dPr>
                        <m:ctrlPr>
                          <a:rPr lang="en-GB" sz="4500" i="1">
                            <a:solidFill>
                              <a:srgbClr val="0D405F"/>
                            </a:solidFill>
                            <a:latin typeface="Cambria Math" panose="02040503050406030204" pitchFamily="18" charset="0"/>
                          </a:rPr>
                        </m:ctrlPr>
                      </m:dPr>
                      <m:e>
                        <m:m>
                          <m:mPr>
                            <m:plcHide m:val="on"/>
                            <m:mcs>
                              <m:mc>
                                <m:mcPr>
                                  <m:count m:val="1"/>
                                  <m:mcJc m:val="center"/>
                                </m:mcPr>
                              </m:mc>
                            </m:mcs>
                            <m:ctrlPr>
                              <a:rPr lang="en-GB" sz="4500" i="1">
                                <a:solidFill>
                                  <a:srgbClr val="0D405F"/>
                                </a:solidFill>
                                <a:latin typeface="Cambria Math" panose="02040503050406030204" pitchFamily="18" charset="0"/>
                              </a:rPr>
                            </m:ctrlPr>
                          </m:mPr>
                          <m:mr>
                            <m:e>
                              <m:sSub>
                                <m:sSubPr>
                                  <m:ctrlPr>
                                    <a:rPr lang="en-GB" sz="4500" i="1">
                                      <a:solidFill>
                                        <a:srgbClr val="0D405F"/>
                                      </a:solidFill>
                                      <a:latin typeface="Cambria Math" panose="02040503050406030204" pitchFamily="18" charset="0"/>
                                    </a:rPr>
                                  </m:ctrlPr>
                                </m:sSubPr>
                                <m:e>
                                  <m:r>
                                    <a:rPr lang="en-GB" sz="4500">
                                      <a:solidFill>
                                        <a:srgbClr val="0D405F"/>
                                      </a:solidFill>
                                      <a:latin typeface="Cambria Math" panose="02040503050406030204" pitchFamily="18" charset="0"/>
                                    </a:rPr>
                                    <m:t>𝑏</m:t>
                                  </m:r>
                                </m:e>
                                <m:sub>
                                  <m:r>
                                    <a:rPr lang="en-GB" sz="4500">
                                      <a:solidFill>
                                        <a:srgbClr val="0D405F"/>
                                      </a:solidFill>
                                      <a:latin typeface="Cambria Math" panose="02040503050406030204" pitchFamily="18" charset="0"/>
                                    </a:rPr>
                                    <m:t>0</m:t>
                                  </m:r>
                                </m:sub>
                              </m:sSub>
                            </m:e>
                          </m:mr>
                          <m:mr>
                            <m:e>
                              <m:sSub>
                                <m:sSubPr>
                                  <m:ctrlPr>
                                    <a:rPr lang="en-GB" sz="4500" i="1">
                                      <a:solidFill>
                                        <a:srgbClr val="0D405F"/>
                                      </a:solidFill>
                                      <a:latin typeface="Cambria Math" panose="02040503050406030204" pitchFamily="18" charset="0"/>
                                    </a:rPr>
                                  </m:ctrlPr>
                                </m:sSubPr>
                                <m:e>
                                  <m:r>
                                    <a:rPr lang="en-GB" sz="4500">
                                      <a:solidFill>
                                        <a:srgbClr val="0D405F"/>
                                      </a:solidFill>
                                      <a:latin typeface="Cambria Math" panose="02040503050406030204" pitchFamily="18" charset="0"/>
                                    </a:rPr>
                                    <m:t>𝑏</m:t>
                                  </m:r>
                                </m:e>
                                <m:sub>
                                  <m:r>
                                    <a:rPr lang="en-GB" sz="4500">
                                      <a:solidFill>
                                        <a:srgbClr val="0D405F"/>
                                      </a:solidFill>
                                      <a:latin typeface="Cambria Math" panose="02040503050406030204" pitchFamily="18" charset="0"/>
                                    </a:rPr>
                                    <m:t>2</m:t>
                                  </m:r>
                                </m:sub>
                              </m:sSub>
                            </m:e>
                          </m:mr>
                          <m:mr>
                            <m:e>
                              <m:r>
                                <a:rPr lang="en-GB" sz="4500">
                                  <a:solidFill>
                                    <a:srgbClr val="0D405F"/>
                                  </a:solidFill>
                                  <a:latin typeface="Cambria Math" panose="02040503050406030204" pitchFamily="18" charset="0"/>
                                </a:rPr>
                                <m:t>⋮</m:t>
                              </m:r>
                            </m:e>
                          </m:mr>
                          <m:mr>
                            <m:e>
                              <m:sSub>
                                <m:sSubPr>
                                  <m:ctrlPr>
                                    <a:rPr lang="en-GB" sz="4500" i="1">
                                      <a:solidFill>
                                        <a:srgbClr val="0D405F"/>
                                      </a:solidFill>
                                      <a:latin typeface="Cambria Math" panose="02040503050406030204" pitchFamily="18" charset="0"/>
                                    </a:rPr>
                                  </m:ctrlPr>
                                </m:sSubPr>
                                <m:e>
                                  <m:r>
                                    <a:rPr lang="en-GB" sz="4500">
                                      <a:solidFill>
                                        <a:srgbClr val="0D405F"/>
                                      </a:solidFill>
                                      <a:latin typeface="Cambria Math" panose="02040503050406030204" pitchFamily="18" charset="0"/>
                                    </a:rPr>
                                    <m:t>𝑏</m:t>
                                  </m:r>
                                </m:e>
                                <m:sub>
                                  <m:r>
                                    <a:rPr lang="en-GB" sz="4500">
                                      <a:solidFill>
                                        <a:srgbClr val="0D405F"/>
                                      </a:solidFill>
                                      <a:latin typeface="Cambria Math" panose="02040503050406030204" pitchFamily="18" charset="0"/>
                                    </a:rPr>
                                    <m:t>𝑝</m:t>
                                  </m:r>
                                </m:sub>
                              </m:sSub>
                            </m:e>
                          </m:mr>
                        </m:m>
                      </m:e>
                    </m:d>
                  </m:oMath>
                </a14:m>
                <a:endParaRPr lang="en-GB" sz="4500" dirty="0">
                  <a:solidFill>
                    <a:srgbClr val="0D405F"/>
                  </a:solidFill>
                  <a:latin typeface="Inter"/>
                </a:endParaRPr>
              </a:p>
              <a:p>
                <a:r>
                  <a:rPr lang="en-GB" sz="4500" dirty="0">
                    <a:solidFill>
                      <a:srgbClr val="0D405F"/>
                    </a:solidFill>
                    <a:latin typeface="Inter"/>
                  </a:rPr>
                  <a:t>Using Matrix multiplication and addition:</a:t>
                </a:r>
              </a:p>
              <a:p>
                <a:pPr marL="0" indent="0">
                  <a:buNone/>
                </a:pPr>
                <a:endParaRPr lang="en-GB" sz="4500" dirty="0">
                  <a:solidFill>
                    <a:srgbClr val="0D405F"/>
                  </a:solidFill>
                  <a:latin typeface="Inter"/>
                </a:endParaRPr>
              </a:p>
              <a:p>
                <a:pPr marL="0" indent="0">
                  <a:buNone/>
                </a:pPr>
                <a14:m>
                  <m:oMath xmlns:m="http://schemas.openxmlformats.org/officeDocument/2006/math">
                    <m:d>
                      <m:dPr>
                        <m:ctrlPr>
                          <a:rPr lang="en-GB" sz="4500" i="1">
                            <a:solidFill>
                              <a:srgbClr val="0D405F"/>
                            </a:solidFill>
                            <a:latin typeface="Cambria Math" panose="02040503050406030204" pitchFamily="18" charset="0"/>
                          </a:rPr>
                        </m:ctrlPr>
                      </m:dPr>
                      <m:e>
                        <m:m>
                          <m:mPr>
                            <m:plcHide m:val="on"/>
                            <m:mcs>
                              <m:mc>
                                <m:mcPr>
                                  <m:count m:val="1"/>
                                  <m:mcJc m:val="center"/>
                                </m:mcPr>
                              </m:mc>
                            </m:mcs>
                            <m:ctrlPr>
                              <a:rPr lang="en-GB" sz="4500" i="1">
                                <a:solidFill>
                                  <a:srgbClr val="0D405F"/>
                                </a:solidFill>
                                <a:latin typeface="Cambria Math" panose="02040503050406030204" pitchFamily="18" charset="0"/>
                              </a:rPr>
                            </m:ctrlPr>
                          </m:mPr>
                          <m:mr>
                            <m:e>
                              <m:sSub>
                                <m:sSubPr>
                                  <m:ctrlPr>
                                    <a:rPr lang="en-GB" sz="4500" i="1">
                                      <a:solidFill>
                                        <a:srgbClr val="0D405F"/>
                                      </a:solidFill>
                                      <a:latin typeface="Cambria Math" panose="02040503050406030204" pitchFamily="18" charset="0"/>
                                    </a:rPr>
                                  </m:ctrlPr>
                                </m:sSubPr>
                                <m:e>
                                  <m:r>
                                    <a:rPr lang="en-GB" sz="4500">
                                      <a:solidFill>
                                        <a:srgbClr val="0D405F"/>
                                      </a:solidFill>
                                      <a:latin typeface="Cambria Math" panose="02040503050406030204" pitchFamily="18" charset="0"/>
                                    </a:rPr>
                                    <m:t>𝑦</m:t>
                                  </m:r>
                                </m:e>
                                <m:sub>
                                  <m:r>
                                    <a:rPr lang="en-GB" sz="4500">
                                      <a:solidFill>
                                        <a:srgbClr val="0D405F"/>
                                      </a:solidFill>
                                      <a:latin typeface="Cambria Math" panose="02040503050406030204" pitchFamily="18" charset="0"/>
                                    </a:rPr>
                                    <m:t>1</m:t>
                                  </m:r>
                                </m:sub>
                              </m:sSub>
                            </m:e>
                          </m:mr>
                          <m:mr>
                            <m:e>
                              <m:sSub>
                                <m:sSubPr>
                                  <m:ctrlPr>
                                    <a:rPr lang="en-GB" sz="4500" i="1">
                                      <a:solidFill>
                                        <a:srgbClr val="0D405F"/>
                                      </a:solidFill>
                                      <a:latin typeface="Cambria Math" panose="02040503050406030204" pitchFamily="18" charset="0"/>
                                    </a:rPr>
                                  </m:ctrlPr>
                                </m:sSubPr>
                                <m:e>
                                  <m:r>
                                    <a:rPr lang="en-GB" sz="4500">
                                      <a:solidFill>
                                        <a:srgbClr val="0D405F"/>
                                      </a:solidFill>
                                      <a:latin typeface="Cambria Math" panose="02040503050406030204" pitchFamily="18" charset="0"/>
                                    </a:rPr>
                                    <m:t>𝑦</m:t>
                                  </m:r>
                                </m:e>
                                <m:sub>
                                  <m:r>
                                    <a:rPr lang="en-GB" sz="4500">
                                      <a:solidFill>
                                        <a:srgbClr val="0D405F"/>
                                      </a:solidFill>
                                      <a:latin typeface="Cambria Math" panose="02040503050406030204" pitchFamily="18" charset="0"/>
                                    </a:rPr>
                                    <m:t>2</m:t>
                                  </m:r>
                                </m:sub>
                              </m:sSub>
                            </m:e>
                          </m:mr>
                          <m:mr>
                            <m:e>
                              <m:r>
                                <a:rPr lang="en-GB" sz="4500">
                                  <a:solidFill>
                                    <a:srgbClr val="0D405F"/>
                                  </a:solidFill>
                                  <a:latin typeface="Cambria Math" panose="02040503050406030204" pitchFamily="18" charset="0"/>
                                </a:rPr>
                                <m:t>⋮</m:t>
                              </m:r>
                            </m:e>
                          </m:mr>
                          <m:mr>
                            <m:e>
                              <m:sSub>
                                <m:sSubPr>
                                  <m:ctrlPr>
                                    <a:rPr lang="en-GB" sz="4500" i="1">
                                      <a:solidFill>
                                        <a:srgbClr val="0D405F"/>
                                      </a:solidFill>
                                      <a:latin typeface="Cambria Math" panose="02040503050406030204" pitchFamily="18" charset="0"/>
                                    </a:rPr>
                                  </m:ctrlPr>
                                </m:sSubPr>
                                <m:e>
                                  <m:r>
                                    <a:rPr lang="en-GB" sz="4500">
                                      <a:solidFill>
                                        <a:srgbClr val="0D405F"/>
                                      </a:solidFill>
                                      <a:latin typeface="Cambria Math" panose="02040503050406030204" pitchFamily="18" charset="0"/>
                                    </a:rPr>
                                    <m:t>𝑦</m:t>
                                  </m:r>
                                </m:e>
                                <m:sub>
                                  <m:r>
                                    <a:rPr lang="en-GB" sz="4500">
                                      <a:solidFill>
                                        <a:srgbClr val="0D405F"/>
                                      </a:solidFill>
                                      <a:latin typeface="Cambria Math" panose="02040503050406030204" pitchFamily="18" charset="0"/>
                                    </a:rPr>
                                    <m:t>𝑛</m:t>
                                  </m:r>
                                </m:sub>
                              </m:sSub>
                            </m:e>
                          </m:mr>
                        </m:m>
                      </m:e>
                    </m:d>
                  </m:oMath>
                </a14:m>
                <a:r>
                  <a:rPr lang="en-GB" sz="4500" dirty="0">
                    <a:solidFill>
                      <a:srgbClr val="0D405F"/>
                    </a:solidFill>
                    <a:latin typeface="Inter"/>
                  </a:rPr>
                  <a:t>= </a:t>
                </a:r>
                <a14:m>
                  <m:oMath xmlns:m="http://schemas.openxmlformats.org/officeDocument/2006/math">
                    <m:d>
                      <m:dPr>
                        <m:ctrlPr>
                          <a:rPr lang="en-GB" sz="4500" i="1">
                            <a:solidFill>
                              <a:srgbClr val="0D405F"/>
                            </a:solidFill>
                            <a:latin typeface="Cambria Math" panose="02040503050406030204" pitchFamily="18" charset="0"/>
                          </a:rPr>
                        </m:ctrlPr>
                      </m:dPr>
                      <m:e>
                        <m:m>
                          <m:mPr>
                            <m:plcHide m:val="on"/>
                            <m:mcs>
                              <m:mc>
                                <m:mcPr>
                                  <m:count m:val="1"/>
                                  <m:mcJc m:val="center"/>
                                </m:mcPr>
                              </m:mc>
                            </m:mcs>
                            <m:ctrlPr>
                              <a:rPr lang="en-GB" sz="4500" i="1">
                                <a:solidFill>
                                  <a:srgbClr val="0D405F"/>
                                </a:solidFill>
                                <a:latin typeface="Cambria Math" panose="02040503050406030204" pitchFamily="18" charset="0"/>
                              </a:rPr>
                            </m:ctrlPr>
                          </m:mPr>
                          <m:mr>
                            <m:e>
                              <m:sSub>
                                <m:sSubPr>
                                  <m:ctrlPr>
                                    <a:rPr lang="en-GB" sz="4500" i="1">
                                      <a:solidFill>
                                        <a:srgbClr val="0D405F"/>
                                      </a:solidFill>
                                      <a:latin typeface="Cambria Math" panose="02040503050406030204" pitchFamily="18" charset="0"/>
                                    </a:rPr>
                                  </m:ctrlPr>
                                </m:sSubPr>
                                <m:e>
                                  <m:r>
                                    <a:rPr lang="en-GB" sz="4500">
                                      <a:solidFill>
                                        <a:srgbClr val="0D405F"/>
                                      </a:solidFill>
                                      <a:latin typeface="Cambria Math" panose="02040503050406030204" pitchFamily="18" charset="0"/>
                                    </a:rPr>
                                    <m:t>𝑏</m:t>
                                  </m:r>
                                </m:e>
                                <m:sub>
                                  <m:r>
                                    <a:rPr lang="en-GB" sz="4500">
                                      <a:solidFill>
                                        <a:srgbClr val="0D405F"/>
                                      </a:solidFill>
                                      <a:latin typeface="Cambria Math" panose="02040503050406030204" pitchFamily="18" charset="0"/>
                                    </a:rPr>
                                    <m:t>0</m:t>
                                  </m:r>
                                </m:sub>
                              </m:sSub>
                              <m:r>
                                <a:rPr lang="en-GB" sz="4500">
                                  <a:solidFill>
                                    <a:srgbClr val="0D405F"/>
                                  </a:solidFill>
                                  <a:latin typeface="Cambria Math" panose="02040503050406030204" pitchFamily="18" charset="0"/>
                                </a:rPr>
                                <m:t>+</m:t>
                              </m:r>
                              <m:sSub>
                                <m:sSubPr>
                                  <m:ctrlPr>
                                    <a:rPr lang="en-GB" sz="4500" i="1">
                                      <a:solidFill>
                                        <a:srgbClr val="0D405F"/>
                                      </a:solidFill>
                                      <a:latin typeface="Cambria Math" panose="02040503050406030204" pitchFamily="18" charset="0"/>
                                    </a:rPr>
                                  </m:ctrlPr>
                                </m:sSubPr>
                                <m:e>
                                  <m:sSub>
                                    <m:sSubPr>
                                      <m:ctrlPr>
                                        <a:rPr lang="en-GB" sz="4500" i="1">
                                          <a:solidFill>
                                            <a:srgbClr val="0D405F"/>
                                          </a:solidFill>
                                          <a:latin typeface="Cambria Math" panose="02040503050406030204" pitchFamily="18" charset="0"/>
                                        </a:rPr>
                                      </m:ctrlPr>
                                    </m:sSubPr>
                                    <m:e>
                                      <m:r>
                                        <a:rPr lang="en-GB" sz="4500">
                                          <a:solidFill>
                                            <a:srgbClr val="0D405F"/>
                                          </a:solidFill>
                                          <a:latin typeface="Cambria Math" panose="02040503050406030204" pitchFamily="18" charset="0"/>
                                        </a:rPr>
                                        <m:t>𝑏</m:t>
                                      </m:r>
                                    </m:e>
                                    <m:sub>
                                      <m:r>
                                        <a:rPr lang="en-GB" sz="4500">
                                          <a:solidFill>
                                            <a:srgbClr val="0D405F"/>
                                          </a:solidFill>
                                          <a:latin typeface="Cambria Math" panose="02040503050406030204" pitchFamily="18" charset="0"/>
                                        </a:rPr>
                                        <m:t>1</m:t>
                                      </m:r>
                                    </m:sub>
                                  </m:sSub>
                                  <m:r>
                                    <a:rPr lang="en-GB" sz="4500">
                                      <a:solidFill>
                                        <a:srgbClr val="0D405F"/>
                                      </a:solidFill>
                                      <a:latin typeface="Cambria Math" panose="02040503050406030204" pitchFamily="18" charset="0"/>
                                    </a:rPr>
                                    <m:t>𝑥</m:t>
                                  </m:r>
                                </m:e>
                                <m:sub>
                                  <m:r>
                                    <a:rPr lang="en-GB" sz="4500">
                                      <a:solidFill>
                                        <a:srgbClr val="0D405F"/>
                                      </a:solidFill>
                                      <a:latin typeface="Cambria Math" panose="02040503050406030204" pitchFamily="18" charset="0"/>
                                    </a:rPr>
                                    <m:t>1,1</m:t>
                                  </m:r>
                                </m:sub>
                              </m:sSub>
                              <m:r>
                                <a:rPr lang="en-GB" sz="4500">
                                  <a:solidFill>
                                    <a:srgbClr val="0D405F"/>
                                  </a:solidFill>
                                  <a:latin typeface="Cambria Math" panose="02040503050406030204" pitchFamily="18" charset="0"/>
                                </a:rPr>
                                <m:t>+…+</m:t>
                              </m:r>
                              <m:sSub>
                                <m:sSubPr>
                                  <m:ctrlPr>
                                    <a:rPr lang="en-GB" sz="4500" i="1">
                                      <a:solidFill>
                                        <a:srgbClr val="0D405F"/>
                                      </a:solidFill>
                                      <a:latin typeface="Cambria Math" panose="02040503050406030204" pitchFamily="18" charset="0"/>
                                    </a:rPr>
                                  </m:ctrlPr>
                                </m:sSubPr>
                                <m:e>
                                  <m:sSub>
                                    <m:sSubPr>
                                      <m:ctrlPr>
                                        <a:rPr lang="en-GB" sz="4500" i="1">
                                          <a:solidFill>
                                            <a:srgbClr val="0D405F"/>
                                          </a:solidFill>
                                          <a:latin typeface="Cambria Math" panose="02040503050406030204" pitchFamily="18" charset="0"/>
                                        </a:rPr>
                                      </m:ctrlPr>
                                    </m:sSubPr>
                                    <m:e>
                                      <m:r>
                                        <a:rPr lang="en-GB" sz="4500">
                                          <a:solidFill>
                                            <a:srgbClr val="0D405F"/>
                                          </a:solidFill>
                                          <a:latin typeface="Cambria Math" panose="02040503050406030204" pitchFamily="18" charset="0"/>
                                        </a:rPr>
                                        <m:t>𝑏</m:t>
                                      </m:r>
                                    </m:e>
                                    <m:sub>
                                      <m:r>
                                        <a:rPr lang="en-GB" sz="4500">
                                          <a:solidFill>
                                            <a:srgbClr val="0D405F"/>
                                          </a:solidFill>
                                          <a:latin typeface="Cambria Math" panose="02040503050406030204" pitchFamily="18" charset="0"/>
                                        </a:rPr>
                                        <m:t>𝑝</m:t>
                                      </m:r>
                                    </m:sub>
                                  </m:sSub>
                                  <m:r>
                                    <a:rPr lang="en-GB" sz="4500">
                                      <a:solidFill>
                                        <a:srgbClr val="0D405F"/>
                                      </a:solidFill>
                                      <a:latin typeface="Cambria Math" panose="02040503050406030204" pitchFamily="18" charset="0"/>
                                    </a:rPr>
                                    <m:t>𝑥</m:t>
                                  </m:r>
                                </m:e>
                                <m:sub>
                                  <m:r>
                                    <a:rPr lang="en-GB" sz="4500">
                                      <a:solidFill>
                                        <a:srgbClr val="0D405F"/>
                                      </a:solidFill>
                                      <a:latin typeface="Cambria Math" panose="02040503050406030204" pitchFamily="18" charset="0"/>
                                    </a:rPr>
                                    <m:t>1,</m:t>
                                  </m:r>
                                  <m:r>
                                    <a:rPr lang="en-GB" sz="4500">
                                      <a:solidFill>
                                        <a:srgbClr val="0D405F"/>
                                      </a:solidFill>
                                      <a:latin typeface="Cambria Math" panose="02040503050406030204" pitchFamily="18" charset="0"/>
                                    </a:rPr>
                                    <m:t>𝑝</m:t>
                                  </m:r>
                                </m:sub>
                              </m:sSub>
                            </m:e>
                          </m:mr>
                          <m:mr>
                            <m:e>
                              <m:r>
                                <a:rPr lang="en-GB" sz="4500">
                                  <a:solidFill>
                                    <a:srgbClr val="0D405F"/>
                                  </a:solidFill>
                                  <a:latin typeface="Cambria Math" panose="02040503050406030204" pitchFamily="18" charset="0"/>
                                </a:rPr>
                                <m:t>⋮</m:t>
                              </m:r>
                            </m:e>
                          </m:mr>
                          <m:mr>
                            <m:e>
                              <m:r>
                                <a:rPr lang="en-GB" sz="4500">
                                  <a:solidFill>
                                    <a:srgbClr val="0D405F"/>
                                  </a:solidFill>
                                  <a:latin typeface="Cambria Math" panose="02040503050406030204" pitchFamily="18" charset="0"/>
                                </a:rPr>
                                <m:t>⋮</m:t>
                              </m:r>
                            </m:e>
                          </m:mr>
                          <m:mr>
                            <m:e>
                              <m:sSub>
                                <m:sSubPr>
                                  <m:ctrlPr>
                                    <a:rPr lang="en-GB" sz="4500" i="1">
                                      <a:solidFill>
                                        <a:srgbClr val="0D405F"/>
                                      </a:solidFill>
                                      <a:latin typeface="Cambria Math" panose="02040503050406030204" pitchFamily="18" charset="0"/>
                                    </a:rPr>
                                  </m:ctrlPr>
                                </m:sSubPr>
                                <m:e>
                                  <m:r>
                                    <a:rPr lang="en-GB" sz="4500">
                                      <a:solidFill>
                                        <a:srgbClr val="0D405F"/>
                                      </a:solidFill>
                                      <a:latin typeface="Cambria Math" panose="02040503050406030204" pitchFamily="18" charset="0"/>
                                    </a:rPr>
                                    <m:t>𝑏</m:t>
                                  </m:r>
                                </m:e>
                                <m:sub>
                                  <m:r>
                                    <a:rPr lang="en-GB" sz="4500">
                                      <a:solidFill>
                                        <a:srgbClr val="0D405F"/>
                                      </a:solidFill>
                                      <a:latin typeface="Cambria Math" panose="02040503050406030204" pitchFamily="18" charset="0"/>
                                    </a:rPr>
                                    <m:t>0</m:t>
                                  </m:r>
                                </m:sub>
                              </m:sSub>
                              <m:r>
                                <a:rPr lang="en-GB" sz="4500">
                                  <a:solidFill>
                                    <a:srgbClr val="0D405F"/>
                                  </a:solidFill>
                                  <a:latin typeface="Cambria Math" panose="02040503050406030204" pitchFamily="18" charset="0"/>
                                </a:rPr>
                                <m:t>+</m:t>
                              </m:r>
                              <m:sSub>
                                <m:sSubPr>
                                  <m:ctrlPr>
                                    <a:rPr lang="en-GB" sz="4500" i="1">
                                      <a:solidFill>
                                        <a:srgbClr val="0D405F"/>
                                      </a:solidFill>
                                      <a:latin typeface="Cambria Math" panose="02040503050406030204" pitchFamily="18" charset="0"/>
                                    </a:rPr>
                                  </m:ctrlPr>
                                </m:sSubPr>
                                <m:e>
                                  <m:sSub>
                                    <m:sSubPr>
                                      <m:ctrlPr>
                                        <a:rPr lang="en-GB" sz="4500" i="1">
                                          <a:solidFill>
                                            <a:srgbClr val="0D405F"/>
                                          </a:solidFill>
                                          <a:latin typeface="Cambria Math" panose="02040503050406030204" pitchFamily="18" charset="0"/>
                                        </a:rPr>
                                      </m:ctrlPr>
                                    </m:sSubPr>
                                    <m:e>
                                      <m:r>
                                        <a:rPr lang="en-GB" sz="4500">
                                          <a:solidFill>
                                            <a:srgbClr val="0D405F"/>
                                          </a:solidFill>
                                          <a:latin typeface="Cambria Math" panose="02040503050406030204" pitchFamily="18" charset="0"/>
                                        </a:rPr>
                                        <m:t>𝑏</m:t>
                                      </m:r>
                                    </m:e>
                                    <m:sub>
                                      <m:r>
                                        <a:rPr lang="en-GB" sz="4500">
                                          <a:solidFill>
                                            <a:srgbClr val="0D405F"/>
                                          </a:solidFill>
                                          <a:latin typeface="Cambria Math" panose="02040503050406030204" pitchFamily="18" charset="0"/>
                                        </a:rPr>
                                        <m:t>1</m:t>
                                      </m:r>
                                    </m:sub>
                                  </m:sSub>
                                  <m:r>
                                    <a:rPr lang="en-GB" sz="4500">
                                      <a:solidFill>
                                        <a:srgbClr val="0D405F"/>
                                      </a:solidFill>
                                      <a:latin typeface="Cambria Math" panose="02040503050406030204" pitchFamily="18" charset="0"/>
                                    </a:rPr>
                                    <m:t>𝑥</m:t>
                                  </m:r>
                                </m:e>
                                <m:sub>
                                  <m:r>
                                    <a:rPr lang="en-GB" sz="4500">
                                      <a:solidFill>
                                        <a:srgbClr val="0D405F"/>
                                      </a:solidFill>
                                      <a:latin typeface="Cambria Math" panose="02040503050406030204" pitchFamily="18" charset="0"/>
                                    </a:rPr>
                                    <m:t>𝑛</m:t>
                                  </m:r>
                                  <m:r>
                                    <a:rPr lang="en-GB" sz="4500">
                                      <a:solidFill>
                                        <a:srgbClr val="0D405F"/>
                                      </a:solidFill>
                                      <a:latin typeface="Cambria Math" panose="02040503050406030204" pitchFamily="18" charset="0"/>
                                    </a:rPr>
                                    <m:t>,1</m:t>
                                  </m:r>
                                </m:sub>
                              </m:sSub>
                              <m:r>
                                <a:rPr lang="en-GB" sz="4500">
                                  <a:solidFill>
                                    <a:srgbClr val="0D405F"/>
                                  </a:solidFill>
                                  <a:latin typeface="Cambria Math" panose="02040503050406030204" pitchFamily="18" charset="0"/>
                                </a:rPr>
                                <m:t>+…+</m:t>
                              </m:r>
                              <m:sSub>
                                <m:sSubPr>
                                  <m:ctrlPr>
                                    <a:rPr lang="en-GB" sz="4500" i="1">
                                      <a:solidFill>
                                        <a:srgbClr val="0D405F"/>
                                      </a:solidFill>
                                      <a:latin typeface="Cambria Math" panose="02040503050406030204" pitchFamily="18" charset="0"/>
                                    </a:rPr>
                                  </m:ctrlPr>
                                </m:sSubPr>
                                <m:e>
                                  <m:sSub>
                                    <m:sSubPr>
                                      <m:ctrlPr>
                                        <a:rPr lang="en-GB" sz="4500" i="1">
                                          <a:solidFill>
                                            <a:srgbClr val="0D405F"/>
                                          </a:solidFill>
                                          <a:latin typeface="Cambria Math" panose="02040503050406030204" pitchFamily="18" charset="0"/>
                                        </a:rPr>
                                      </m:ctrlPr>
                                    </m:sSubPr>
                                    <m:e>
                                      <m:r>
                                        <a:rPr lang="en-GB" sz="4500">
                                          <a:solidFill>
                                            <a:srgbClr val="0D405F"/>
                                          </a:solidFill>
                                          <a:latin typeface="Cambria Math" panose="02040503050406030204" pitchFamily="18" charset="0"/>
                                        </a:rPr>
                                        <m:t>𝑏</m:t>
                                      </m:r>
                                    </m:e>
                                    <m:sub>
                                      <m:r>
                                        <a:rPr lang="en-GB" sz="4500">
                                          <a:solidFill>
                                            <a:srgbClr val="0D405F"/>
                                          </a:solidFill>
                                          <a:latin typeface="Cambria Math" panose="02040503050406030204" pitchFamily="18" charset="0"/>
                                        </a:rPr>
                                        <m:t>𝑝</m:t>
                                      </m:r>
                                    </m:sub>
                                  </m:sSub>
                                  <m:r>
                                    <a:rPr lang="en-GB" sz="4500">
                                      <a:solidFill>
                                        <a:srgbClr val="0D405F"/>
                                      </a:solidFill>
                                      <a:latin typeface="Cambria Math" panose="02040503050406030204" pitchFamily="18" charset="0"/>
                                    </a:rPr>
                                    <m:t>𝑥</m:t>
                                  </m:r>
                                </m:e>
                                <m:sub>
                                  <m:r>
                                    <a:rPr lang="en-GB" sz="4500">
                                      <a:solidFill>
                                        <a:srgbClr val="0D405F"/>
                                      </a:solidFill>
                                      <a:latin typeface="Cambria Math" panose="02040503050406030204" pitchFamily="18" charset="0"/>
                                    </a:rPr>
                                    <m:t>𝑛</m:t>
                                  </m:r>
                                  <m:r>
                                    <a:rPr lang="en-GB" sz="4500">
                                      <a:solidFill>
                                        <a:srgbClr val="0D405F"/>
                                      </a:solidFill>
                                      <a:latin typeface="Cambria Math" panose="02040503050406030204" pitchFamily="18" charset="0"/>
                                    </a:rPr>
                                    <m:t>,</m:t>
                                  </m:r>
                                  <m:r>
                                    <a:rPr lang="en-GB" sz="4500">
                                      <a:solidFill>
                                        <a:srgbClr val="0D405F"/>
                                      </a:solidFill>
                                      <a:latin typeface="Cambria Math" panose="02040503050406030204" pitchFamily="18" charset="0"/>
                                    </a:rPr>
                                    <m:t>𝑝</m:t>
                                  </m:r>
                                </m:sub>
                              </m:sSub>
                            </m:e>
                          </m:mr>
                        </m:m>
                      </m:e>
                    </m:d>
                  </m:oMath>
                </a14:m>
                <a:r>
                  <a:rPr lang="en-GB" sz="4500" dirty="0">
                    <a:solidFill>
                      <a:srgbClr val="0D405F"/>
                    </a:solidFill>
                    <a:latin typeface="Inter"/>
                  </a:rPr>
                  <a:t> </a:t>
                </a:r>
              </a:p>
              <a:p>
                <a:pPr marL="0" indent="0">
                  <a:buNone/>
                </a:pPr>
                <a:endParaRPr lang="en-GB" i="1" dirty="0">
                  <a:latin typeface="Cambria Math" panose="02040503050406030204" pitchFamily="18" charset="0"/>
                </a:endParaRPr>
              </a:p>
              <a:p>
                <a:pPr marL="0" indent="0">
                  <a:buNone/>
                </a:pPr>
                <a:r>
                  <a:rPr lang="en-GB" sz="4500" dirty="0">
                    <a:solidFill>
                      <a:srgbClr val="0D405F"/>
                    </a:solidFill>
                    <a:latin typeface="Inter"/>
                  </a:rPr>
                  <a:t>(Note remind yourself of dimensions to understand why this is possible)</a:t>
                </a:r>
              </a:p>
            </p:txBody>
          </p:sp>
        </mc:Choice>
        <mc:Fallback>
          <p:sp>
            <p:nvSpPr>
              <p:cNvPr id="3" name="Content Placeholder 2">
                <a:extLst>
                  <a:ext uri="{FF2B5EF4-FFF2-40B4-BE49-F238E27FC236}">
                    <a16:creationId xmlns:a16="http://schemas.microsoft.com/office/drawing/2014/main" id="{16BA4133-49A0-4105-9614-D757A747C4D4}"/>
                  </a:ext>
                </a:extLst>
              </p:cNvPr>
              <p:cNvSpPr>
                <a:spLocks noGrp="1" noRot="1" noChangeAspect="1" noMove="1" noResize="1" noEditPoints="1" noAdjustHandles="1" noChangeArrowheads="1" noChangeShapeType="1" noTextEdit="1"/>
              </p:cNvSpPr>
              <p:nvPr>
                <p:ph idx="1"/>
              </p:nvPr>
            </p:nvSpPr>
            <p:spPr>
              <a:blipFill>
                <a:blip r:embed="rId2"/>
                <a:stretch>
                  <a:fillRect l="-696" t="-2525" b="-1122"/>
                </a:stretch>
              </a:blipFill>
            </p:spPr>
            <p:txBody>
              <a:bodyPr/>
              <a:lstStyle/>
              <a:p>
                <a:r>
                  <a:rPr lang="en-GB">
                    <a:noFill/>
                  </a:rPr>
                  <a:t> </a:t>
                </a:r>
              </a:p>
            </p:txBody>
          </p:sp>
        </mc:Fallback>
      </mc:AlternateContent>
    </p:spTree>
    <p:extLst>
      <p:ext uri="{BB962C8B-B14F-4D97-AF65-F5344CB8AC3E}">
        <p14:creationId xmlns:p14="http://schemas.microsoft.com/office/powerpoint/2010/main" val="597260364"/>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D659D5-31F8-4749-9DCE-18218A70FCDB}"/>
              </a:ext>
            </a:extLst>
          </p:cNvPr>
          <p:cNvSpPr>
            <a:spLocks noGrp="1"/>
          </p:cNvSpPr>
          <p:nvPr>
            <p:ph type="title"/>
          </p:nvPr>
        </p:nvSpPr>
        <p:spPr/>
        <p:txBody>
          <a:bodyPr/>
          <a:lstStyle/>
          <a:p>
            <a:endParaRPr lang="en-GB"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F3FA8466-5F42-47D3-93CE-9FABE0484EFA}"/>
                  </a:ext>
                </a:extLst>
              </p:cNvPr>
              <p:cNvSpPr>
                <a:spLocks noGrp="1"/>
              </p:cNvSpPr>
              <p:nvPr>
                <p:ph idx="1"/>
              </p:nvPr>
            </p:nvSpPr>
            <p:spPr>
              <a:xfrm>
                <a:off x="420173" y="1674415"/>
                <a:ext cx="10515600" cy="3348159"/>
              </a:xfrm>
            </p:spPr>
            <p:txBody>
              <a:bodyPr>
                <a:normAutofit/>
              </a:bodyPr>
              <a:lstStyle/>
              <a:p>
                <a:r>
                  <a:rPr lang="en-GB" sz="2400" dirty="0">
                    <a:solidFill>
                      <a:srgbClr val="0D405F"/>
                    </a:solidFill>
                    <a:latin typeface="Inter"/>
                  </a:rPr>
                  <a:t>We </a:t>
                </a:r>
                <a:r>
                  <a:rPr lang="en-GB" sz="2400" dirty="0" smtClean="0">
                    <a:solidFill>
                      <a:srgbClr val="0D405F"/>
                    </a:solidFill>
                    <a:latin typeface="Inter"/>
                  </a:rPr>
                  <a:t>now </a:t>
                </a:r>
                <a:r>
                  <a:rPr lang="en-GB" sz="2400" dirty="0">
                    <a:solidFill>
                      <a:srgbClr val="0D405F"/>
                    </a:solidFill>
                    <a:latin typeface="Inter"/>
                  </a:rPr>
                  <a:t>have two vectors equal to each other.</a:t>
                </a:r>
              </a:p>
              <a:p>
                <a:pPr marL="0" indent="0">
                  <a:buNone/>
                </a:pPr>
                <a:r>
                  <a:rPr lang="en-GB" sz="2400" dirty="0">
                    <a:solidFill>
                      <a:srgbClr val="0D405F"/>
                    </a:solidFill>
                  </a:rPr>
                  <a:t>                          </a:t>
                </a:r>
                <a14:m>
                  <m:oMath xmlns:m="http://schemas.openxmlformats.org/officeDocument/2006/math">
                    <m:d>
                      <m:dPr>
                        <m:ctrlPr>
                          <a:rPr lang="en-GB" sz="2400" i="1">
                            <a:solidFill>
                              <a:srgbClr val="0D405F"/>
                            </a:solidFill>
                            <a:latin typeface="Cambria Math" panose="02040503050406030204" pitchFamily="18" charset="0"/>
                          </a:rPr>
                        </m:ctrlPr>
                      </m:dPr>
                      <m:e>
                        <m:m>
                          <m:mPr>
                            <m:plcHide m:val="on"/>
                            <m:mcs>
                              <m:mc>
                                <m:mcPr>
                                  <m:count m:val="1"/>
                                  <m:mcJc m:val="center"/>
                                </m:mcPr>
                              </m:mc>
                            </m:mcs>
                            <m:ctrlPr>
                              <a:rPr lang="en-GB" sz="2400" i="1">
                                <a:solidFill>
                                  <a:srgbClr val="0D405F"/>
                                </a:solidFill>
                                <a:latin typeface="Cambria Math" panose="02040503050406030204" pitchFamily="18" charset="0"/>
                              </a:rPr>
                            </m:ctrlPr>
                          </m:mPr>
                          <m:mr>
                            <m:e>
                              <m:sSub>
                                <m:sSubPr>
                                  <m:ctrlPr>
                                    <a:rPr lang="en-GB" sz="2400" i="1">
                                      <a:solidFill>
                                        <a:srgbClr val="0D405F"/>
                                      </a:solidFill>
                                      <a:latin typeface="Cambria Math" panose="02040503050406030204" pitchFamily="18" charset="0"/>
                                    </a:rPr>
                                  </m:ctrlPr>
                                </m:sSubPr>
                                <m:e>
                                  <m:r>
                                    <a:rPr lang="en-GB" sz="2400">
                                      <a:solidFill>
                                        <a:srgbClr val="0D405F"/>
                                      </a:solidFill>
                                      <a:latin typeface="Cambria Math" panose="02040503050406030204" pitchFamily="18" charset="0"/>
                                    </a:rPr>
                                    <m:t>𝑦</m:t>
                                  </m:r>
                                </m:e>
                                <m:sub>
                                  <m:r>
                                    <a:rPr lang="en-GB" sz="2400">
                                      <a:solidFill>
                                        <a:srgbClr val="0D405F"/>
                                      </a:solidFill>
                                      <a:latin typeface="Cambria Math" panose="02040503050406030204" pitchFamily="18" charset="0"/>
                                    </a:rPr>
                                    <m:t>1</m:t>
                                  </m:r>
                                </m:sub>
                              </m:sSub>
                            </m:e>
                          </m:mr>
                          <m:mr>
                            <m:e>
                              <m:sSub>
                                <m:sSubPr>
                                  <m:ctrlPr>
                                    <a:rPr lang="en-GB" sz="2400" i="1">
                                      <a:solidFill>
                                        <a:srgbClr val="0D405F"/>
                                      </a:solidFill>
                                      <a:latin typeface="Cambria Math" panose="02040503050406030204" pitchFamily="18" charset="0"/>
                                    </a:rPr>
                                  </m:ctrlPr>
                                </m:sSubPr>
                                <m:e>
                                  <m:r>
                                    <a:rPr lang="en-GB" sz="2400">
                                      <a:solidFill>
                                        <a:srgbClr val="0D405F"/>
                                      </a:solidFill>
                                      <a:latin typeface="Cambria Math" panose="02040503050406030204" pitchFamily="18" charset="0"/>
                                    </a:rPr>
                                    <m:t>𝑦</m:t>
                                  </m:r>
                                </m:e>
                                <m:sub>
                                  <m:r>
                                    <a:rPr lang="en-GB" sz="2400">
                                      <a:solidFill>
                                        <a:srgbClr val="0D405F"/>
                                      </a:solidFill>
                                      <a:latin typeface="Cambria Math" panose="02040503050406030204" pitchFamily="18" charset="0"/>
                                    </a:rPr>
                                    <m:t>2</m:t>
                                  </m:r>
                                </m:sub>
                              </m:sSub>
                            </m:e>
                          </m:mr>
                          <m:mr>
                            <m:e>
                              <m:r>
                                <a:rPr lang="en-GB" sz="2400">
                                  <a:solidFill>
                                    <a:srgbClr val="0D405F"/>
                                  </a:solidFill>
                                  <a:latin typeface="Cambria Math" panose="02040503050406030204" pitchFamily="18" charset="0"/>
                                </a:rPr>
                                <m:t>⋮</m:t>
                              </m:r>
                            </m:e>
                          </m:mr>
                          <m:mr>
                            <m:e>
                              <m:sSub>
                                <m:sSubPr>
                                  <m:ctrlPr>
                                    <a:rPr lang="en-GB" sz="2400" i="1">
                                      <a:solidFill>
                                        <a:srgbClr val="0D405F"/>
                                      </a:solidFill>
                                      <a:latin typeface="Cambria Math" panose="02040503050406030204" pitchFamily="18" charset="0"/>
                                    </a:rPr>
                                  </m:ctrlPr>
                                </m:sSubPr>
                                <m:e>
                                  <m:r>
                                    <a:rPr lang="en-GB" sz="2400">
                                      <a:solidFill>
                                        <a:srgbClr val="0D405F"/>
                                      </a:solidFill>
                                      <a:latin typeface="Cambria Math" panose="02040503050406030204" pitchFamily="18" charset="0"/>
                                    </a:rPr>
                                    <m:t>𝑦</m:t>
                                  </m:r>
                                </m:e>
                                <m:sub>
                                  <m:r>
                                    <a:rPr lang="en-GB" sz="2400">
                                      <a:solidFill>
                                        <a:srgbClr val="0D405F"/>
                                      </a:solidFill>
                                      <a:latin typeface="Cambria Math" panose="02040503050406030204" pitchFamily="18" charset="0"/>
                                    </a:rPr>
                                    <m:t>𝑛</m:t>
                                  </m:r>
                                </m:sub>
                              </m:sSub>
                            </m:e>
                          </m:mr>
                        </m:m>
                      </m:e>
                    </m:d>
                  </m:oMath>
                </a14:m>
                <a:r>
                  <a:rPr lang="en-GB" sz="2400" dirty="0">
                    <a:solidFill>
                      <a:srgbClr val="0D405F"/>
                    </a:solidFill>
                    <a:latin typeface="Inter"/>
                  </a:rPr>
                  <a:t>= </a:t>
                </a:r>
                <a14:m>
                  <m:oMath xmlns:m="http://schemas.openxmlformats.org/officeDocument/2006/math">
                    <m:d>
                      <m:dPr>
                        <m:ctrlPr>
                          <a:rPr lang="en-GB" sz="2400" i="1">
                            <a:solidFill>
                              <a:srgbClr val="0D405F"/>
                            </a:solidFill>
                            <a:latin typeface="Cambria Math" panose="02040503050406030204" pitchFamily="18" charset="0"/>
                          </a:rPr>
                        </m:ctrlPr>
                      </m:dPr>
                      <m:e>
                        <m:m>
                          <m:mPr>
                            <m:plcHide m:val="on"/>
                            <m:mcs>
                              <m:mc>
                                <m:mcPr>
                                  <m:count m:val="1"/>
                                  <m:mcJc m:val="center"/>
                                </m:mcPr>
                              </m:mc>
                            </m:mcs>
                            <m:ctrlPr>
                              <a:rPr lang="en-GB" sz="2400" i="1">
                                <a:solidFill>
                                  <a:srgbClr val="0D405F"/>
                                </a:solidFill>
                                <a:latin typeface="Cambria Math" panose="02040503050406030204" pitchFamily="18" charset="0"/>
                              </a:rPr>
                            </m:ctrlPr>
                          </m:mPr>
                          <m:mr>
                            <m:e>
                              <m:sSub>
                                <m:sSubPr>
                                  <m:ctrlPr>
                                    <a:rPr lang="en-GB" sz="2400" i="1">
                                      <a:solidFill>
                                        <a:srgbClr val="0D405F"/>
                                      </a:solidFill>
                                      <a:latin typeface="Cambria Math" panose="02040503050406030204" pitchFamily="18" charset="0"/>
                                    </a:rPr>
                                  </m:ctrlPr>
                                </m:sSubPr>
                                <m:e>
                                  <m:r>
                                    <a:rPr lang="en-GB" sz="2400">
                                      <a:solidFill>
                                        <a:srgbClr val="0D405F"/>
                                      </a:solidFill>
                                      <a:latin typeface="Cambria Math" panose="02040503050406030204" pitchFamily="18" charset="0"/>
                                    </a:rPr>
                                    <m:t>𝑏</m:t>
                                  </m:r>
                                </m:e>
                                <m:sub>
                                  <m:r>
                                    <a:rPr lang="en-GB" sz="2400">
                                      <a:solidFill>
                                        <a:srgbClr val="0D405F"/>
                                      </a:solidFill>
                                      <a:latin typeface="Cambria Math" panose="02040503050406030204" pitchFamily="18" charset="0"/>
                                    </a:rPr>
                                    <m:t>0</m:t>
                                  </m:r>
                                </m:sub>
                              </m:sSub>
                              <m:r>
                                <a:rPr lang="en-GB" sz="2400">
                                  <a:solidFill>
                                    <a:srgbClr val="0D405F"/>
                                  </a:solidFill>
                                  <a:latin typeface="Cambria Math" panose="02040503050406030204" pitchFamily="18" charset="0"/>
                                </a:rPr>
                                <m:t>+</m:t>
                              </m:r>
                              <m:sSub>
                                <m:sSubPr>
                                  <m:ctrlPr>
                                    <a:rPr lang="en-GB" sz="2400" i="1">
                                      <a:solidFill>
                                        <a:srgbClr val="0D405F"/>
                                      </a:solidFill>
                                      <a:latin typeface="Cambria Math" panose="02040503050406030204" pitchFamily="18" charset="0"/>
                                    </a:rPr>
                                  </m:ctrlPr>
                                </m:sSubPr>
                                <m:e>
                                  <m:sSub>
                                    <m:sSubPr>
                                      <m:ctrlPr>
                                        <a:rPr lang="en-GB" sz="2400" i="1">
                                          <a:solidFill>
                                            <a:srgbClr val="0D405F"/>
                                          </a:solidFill>
                                          <a:latin typeface="Cambria Math" panose="02040503050406030204" pitchFamily="18" charset="0"/>
                                        </a:rPr>
                                      </m:ctrlPr>
                                    </m:sSubPr>
                                    <m:e>
                                      <m:r>
                                        <a:rPr lang="en-GB" sz="2400">
                                          <a:solidFill>
                                            <a:srgbClr val="0D405F"/>
                                          </a:solidFill>
                                          <a:latin typeface="Cambria Math" panose="02040503050406030204" pitchFamily="18" charset="0"/>
                                        </a:rPr>
                                        <m:t>𝑏</m:t>
                                      </m:r>
                                    </m:e>
                                    <m:sub>
                                      <m:r>
                                        <a:rPr lang="en-GB" sz="2400">
                                          <a:solidFill>
                                            <a:srgbClr val="0D405F"/>
                                          </a:solidFill>
                                          <a:latin typeface="Cambria Math" panose="02040503050406030204" pitchFamily="18" charset="0"/>
                                        </a:rPr>
                                        <m:t>1</m:t>
                                      </m:r>
                                    </m:sub>
                                  </m:sSub>
                                  <m:r>
                                    <a:rPr lang="en-GB" sz="2400">
                                      <a:solidFill>
                                        <a:srgbClr val="0D405F"/>
                                      </a:solidFill>
                                      <a:latin typeface="Cambria Math" panose="02040503050406030204" pitchFamily="18" charset="0"/>
                                    </a:rPr>
                                    <m:t>𝑥</m:t>
                                  </m:r>
                                </m:e>
                                <m:sub>
                                  <m:r>
                                    <a:rPr lang="en-GB" sz="2400">
                                      <a:solidFill>
                                        <a:srgbClr val="0D405F"/>
                                      </a:solidFill>
                                      <a:latin typeface="Cambria Math" panose="02040503050406030204" pitchFamily="18" charset="0"/>
                                    </a:rPr>
                                    <m:t>1,1</m:t>
                                  </m:r>
                                </m:sub>
                              </m:sSub>
                              <m:r>
                                <a:rPr lang="en-GB" sz="2400">
                                  <a:solidFill>
                                    <a:srgbClr val="0D405F"/>
                                  </a:solidFill>
                                  <a:latin typeface="Cambria Math" panose="02040503050406030204" pitchFamily="18" charset="0"/>
                                </a:rPr>
                                <m:t>+…+</m:t>
                              </m:r>
                              <m:sSub>
                                <m:sSubPr>
                                  <m:ctrlPr>
                                    <a:rPr lang="en-GB" sz="2400" i="1">
                                      <a:solidFill>
                                        <a:srgbClr val="0D405F"/>
                                      </a:solidFill>
                                      <a:latin typeface="Cambria Math" panose="02040503050406030204" pitchFamily="18" charset="0"/>
                                    </a:rPr>
                                  </m:ctrlPr>
                                </m:sSubPr>
                                <m:e>
                                  <m:sSub>
                                    <m:sSubPr>
                                      <m:ctrlPr>
                                        <a:rPr lang="en-GB" sz="2400" i="1">
                                          <a:solidFill>
                                            <a:srgbClr val="0D405F"/>
                                          </a:solidFill>
                                          <a:latin typeface="Cambria Math" panose="02040503050406030204" pitchFamily="18" charset="0"/>
                                        </a:rPr>
                                      </m:ctrlPr>
                                    </m:sSubPr>
                                    <m:e>
                                      <m:r>
                                        <a:rPr lang="en-GB" sz="2400">
                                          <a:solidFill>
                                            <a:srgbClr val="0D405F"/>
                                          </a:solidFill>
                                          <a:latin typeface="Cambria Math" panose="02040503050406030204" pitchFamily="18" charset="0"/>
                                        </a:rPr>
                                        <m:t>𝑏</m:t>
                                      </m:r>
                                    </m:e>
                                    <m:sub>
                                      <m:r>
                                        <a:rPr lang="en-GB" sz="2400">
                                          <a:solidFill>
                                            <a:srgbClr val="0D405F"/>
                                          </a:solidFill>
                                          <a:latin typeface="Cambria Math" panose="02040503050406030204" pitchFamily="18" charset="0"/>
                                        </a:rPr>
                                        <m:t>𝑝</m:t>
                                      </m:r>
                                    </m:sub>
                                  </m:sSub>
                                  <m:r>
                                    <a:rPr lang="en-GB" sz="2400">
                                      <a:solidFill>
                                        <a:srgbClr val="0D405F"/>
                                      </a:solidFill>
                                      <a:latin typeface="Cambria Math" panose="02040503050406030204" pitchFamily="18" charset="0"/>
                                    </a:rPr>
                                    <m:t>𝑥</m:t>
                                  </m:r>
                                </m:e>
                                <m:sub>
                                  <m:r>
                                    <a:rPr lang="en-GB" sz="2400">
                                      <a:solidFill>
                                        <a:srgbClr val="0D405F"/>
                                      </a:solidFill>
                                      <a:latin typeface="Cambria Math" panose="02040503050406030204" pitchFamily="18" charset="0"/>
                                    </a:rPr>
                                    <m:t>1,</m:t>
                                  </m:r>
                                  <m:r>
                                    <a:rPr lang="en-GB" sz="2400">
                                      <a:solidFill>
                                        <a:srgbClr val="0D405F"/>
                                      </a:solidFill>
                                      <a:latin typeface="Cambria Math" panose="02040503050406030204" pitchFamily="18" charset="0"/>
                                    </a:rPr>
                                    <m:t>𝑝</m:t>
                                  </m:r>
                                </m:sub>
                              </m:sSub>
                            </m:e>
                          </m:mr>
                          <m:mr>
                            <m:e>
                              <m:r>
                                <a:rPr lang="en-GB" sz="2400">
                                  <a:solidFill>
                                    <a:srgbClr val="0D405F"/>
                                  </a:solidFill>
                                  <a:latin typeface="Cambria Math" panose="02040503050406030204" pitchFamily="18" charset="0"/>
                                </a:rPr>
                                <m:t>⋮</m:t>
                              </m:r>
                            </m:e>
                          </m:mr>
                          <m:mr>
                            <m:e>
                              <m:r>
                                <a:rPr lang="en-GB" sz="2400">
                                  <a:solidFill>
                                    <a:srgbClr val="0D405F"/>
                                  </a:solidFill>
                                  <a:latin typeface="Cambria Math" panose="02040503050406030204" pitchFamily="18" charset="0"/>
                                </a:rPr>
                                <m:t>⋮</m:t>
                              </m:r>
                            </m:e>
                          </m:mr>
                          <m:mr>
                            <m:e>
                              <m:sSub>
                                <m:sSubPr>
                                  <m:ctrlPr>
                                    <a:rPr lang="en-GB" sz="2400" i="1">
                                      <a:solidFill>
                                        <a:srgbClr val="0D405F"/>
                                      </a:solidFill>
                                      <a:latin typeface="Cambria Math" panose="02040503050406030204" pitchFamily="18" charset="0"/>
                                    </a:rPr>
                                  </m:ctrlPr>
                                </m:sSubPr>
                                <m:e>
                                  <m:r>
                                    <a:rPr lang="en-GB" sz="2400">
                                      <a:solidFill>
                                        <a:srgbClr val="0D405F"/>
                                      </a:solidFill>
                                      <a:latin typeface="Cambria Math" panose="02040503050406030204" pitchFamily="18" charset="0"/>
                                    </a:rPr>
                                    <m:t>𝑏</m:t>
                                  </m:r>
                                </m:e>
                                <m:sub>
                                  <m:r>
                                    <a:rPr lang="en-GB" sz="2400">
                                      <a:solidFill>
                                        <a:srgbClr val="0D405F"/>
                                      </a:solidFill>
                                      <a:latin typeface="Cambria Math" panose="02040503050406030204" pitchFamily="18" charset="0"/>
                                    </a:rPr>
                                    <m:t>0</m:t>
                                  </m:r>
                                </m:sub>
                              </m:sSub>
                              <m:r>
                                <a:rPr lang="en-GB" sz="2400">
                                  <a:solidFill>
                                    <a:srgbClr val="0D405F"/>
                                  </a:solidFill>
                                  <a:latin typeface="Cambria Math" panose="02040503050406030204" pitchFamily="18" charset="0"/>
                                </a:rPr>
                                <m:t>+</m:t>
                              </m:r>
                              <m:sSub>
                                <m:sSubPr>
                                  <m:ctrlPr>
                                    <a:rPr lang="en-GB" sz="2400" i="1">
                                      <a:solidFill>
                                        <a:srgbClr val="0D405F"/>
                                      </a:solidFill>
                                      <a:latin typeface="Cambria Math" panose="02040503050406030204" pitchFamily="18" charset="0"/>
                                    </a:rPr>
                                  </m:ctrlPr>
                                </m:sSubPr>
                                <m:e>
                                  <m:sSub>
                                    <m:sSubPr>
                                      <m:ctrlPr>
                                        <a:rPr lang="en-GB" sz="2400" i="1">
                                          <a:solidFill>
                                            <a:srgbClr val="0D405F"/>
                                          </a:solidFill>
                                          <a:latin typeface="Cambria Math" panose="02040503050406030204" pitchFamily="18" charset="0"/>
                                        </a:rPr>
                                      </m:ctrlPr>
                                    </m:sSubPr>
                                    <m:e>
                                      <m:r>
                                        <a:rPr lang="en-GB" sz="2400">
                                          <a:solidFill>
                                            <a:srgbClr val="0D405F"/>
                                          </a:solidFill>
                                          <a:latin typeface="Cambria Math" panose="02040503050406030204" pitchFamily="18" charset="0"/>
                                        </a:rPr>
                                        <m:t>𝑏</m:t>
                                      </m:r>
                                    </m:e>
                                    <m:sub>
                                      <m:r>
                                        <a:rPr lang="en-GB" sz="2400">
                                          <a:solidFill>
                                            <a:srgbClr val="0D405F"/>
                                          </a:solidFill>
                                          <a:latin typeface="Cambria Math" panose="02040503050406030204" pitchFamily="18" charset="0"/>
                                        </a:rPr>
                                        <m:t>1</m:t>
                                      </m:r>
                                    </m:sub>
                                  </m:sSub>
                                  <m:r>
                                    <a:rPr lang="en-GB" sz="2400">
                                      <a:solidFill>
                                        <a:srgbClr val="0D405F"/>
                                      </a:solidFill>
                                      <a:latin typeface="Cambria Math" panose="02040503050406030204" pitchFamily="18" charset="0"/>
                                    </a:rPr>
                                    <m:t>𝑥</m:t>
                                  </m:r>
                                </m:e>
                                <m:sub>
                                  <m:r>
                                    <a:rPr lang="en-GB" sz="2400">
                                      <a:solidFill>
                                        <a:srgbClr val="0D405F"/>
                                      </a:solidFill>
                                      <a:latin typeface="Cambria Math" panose="02040503050406030204" pitchFamily="18" charset="0"/>
                                    </a:rPr>
                                    <m:t>𝑛</m:t>
                                  </m:r>
                                  <m:r>
                                    <a:rPr lang="en-GB" sz="2400">
                                      <a:solidFill>
                                        <a:srgbClr val="0D405F"/>
                                      </a:solidFill>
                                      <a:latin typeface="Cambria Math" panose="02040503050406030204" pitchFamily="18" charset="0"/>
                                    </a:rPr>
                                    <m:t>,1</m:t>
                                  </m:r>
                                </m:sub>
                              </m:sSub>
                              <m:r>
                                <a:rPr lang="en-GB" sz="2400">
                                  <a:solidFill>
                                    <a:srgbClr val="0D405F"/>
                                  </a:solidFill>
                                  <a:latin typeface="Cambria Math" panose="02040503050406030204" pitchFamily="18" charset="0"/>
                                </a:rPr>
                                <m:t>+…+</m:t>
                              </m:r>
                              <m:sSub>
                                <m:sSubPr>
                                  <m:ctrlPr>
                                    <a:rPr lang="en-GB" sz="2400" i="1">
                                      <a:solidFill>
                                        <a:srgbClr val="0D405F"/>
                                      </a:solidFill>
                                      <a:latin typeface="Cambria Math" panose="02040503050406030204" pitchFamily="18" charset="0"/>
                                    </a:rPr>
                                  </m:ctrlPr>
                                </m:sSubPr>
                                <m:e>
                                  <m:sSub>
                                    <m:sSubPr>
                                      <m:ctrlPr>
                                        <a:rPr lang="en-GB" sz="2400" i="1">
                                          <a:solidFill>
                                            <a:srgbClr val="0D405F"/>
                                          </a:solidFill>
                                          <a:latin typeface="Cambria Math" panose="02040503050406030204" pitchFamily="18" charset="0"/>
                                        </a:rPr>
                                      </m:ctrlPr>
                                    </m:sSubPr>
                                    <m:e>
                                      <m:r>
                                        <a:rPr lang="en-GB" sz="2400">
                                          <a:solidFill>
                                            <a:srgbClr val="0D405F"/>
                                          </a:solidFill>
                                          <a:latin typeface="Cambria Math" panose="02040503050406030204" pitchFamily="18" charset="0"/>
                                        </a:rPr>
                                        <m:t>𝑏</m:t>
                                      </m:r>
                                    </m:e>
                                    <m:sub>
                                      <m:r>
                                        <a:rPr lang="en-GB" sz="2400">
                                          <a:solidFill>
                                            <a:srgbClr val="0D405F"/>
                                          </a:solidFill>
                                          <a:latin typeface="Cambria Math" panose="02040503050406030204" pitchFamily="18" charset="0"/>
                                        </a:rPr>
                                        <m:t>𝑝</m:t>
                                      </m:r>
                                    </m:sub>
                                  </m:sSub>
                                  <m:r>
                                    <a:rPr lang="en-GB" sz="2400">
                                      <a:solidFill>
                                        <a:srgbClr val="0D405F"/>
                                      </a:solidFill>
                                      <a:latin typeface="Cambria Math" panose="02040503050406030204" pitchFamily="18" charset="0"/>
                                    </a:rPr>
                                    <m:t>𝑥</m:t>
                                  </m:r>
                                </m:e>
                                <m:sub>
                                  <m:r>
                                    <a:rPr lang="en-GB" sz="2400">
                                      <a:solidFill>
                                        <a:srgbClr val="0D405F"/>
                                      </a:solidFill>
                                      <a:latin typeface="Cambria Math" panose="02040503050406030204" pitchFamily="18" charset="0"/>
                                    </a:rPr>
                                    <m:t>𝑛</m:t>
                                  </m:r>
                                  <m:r>
                                    <a:rPr lang="en-GB" sz="2400">
                                      <a:solidFill>
                                        <a:srgbClr val="0D405F"/>
                                      </a:solidFill>
                                      <a:latin typeface="Cambria Math" panose="02040503050406030204" pitchFamily="18" charset="0"/>
                                    </a:rPr>
                                    <m:t>,</m:t>
                                  </m:r>
                                  <m:r>
                                    <a:rPr lang="en-GB" sz="2400">
                                      <a:solidFill>
                                        <a:srgbClr val="0D405F"/>
                                      </a:solidFill>
                                      <a:latin typeface="Cambria Math" panose="02040503050406030204" pitchFamily="18" charset="0"/>
                                    </a:rPr>
                                    <m:t>𝑝</m:t>
                                  </m:r>
                                </m:sub>
                              </m:sSub>
                            </m:e>
                          </m:mr>
                        </m:m>
                      </m:e>
                    </m:d>
                  </m:oMath>
                </a14:m>
                <a:r>
                  <a:rPr lang="en-GB" sz="2400" dirty="0">
                    <a:solidFill>
                      <a:srgbClr val="0D405F"/>
                    </a:solidFill>
                    <a:latin typeface="Inter"/>
                  </a:rPr>
                  <a:t> </a:t>
                </a:r>
              </a:p>
              <a:p>
                <a:r>
                  <a:rPr lang="en-GB" sz="2400" dirty="0">
                    <a:solidFill>
                      <a:srgbClr val="0D405F"/>
                    </a:solidFill>
                    <a:latin typeface="Inter"/>
                  </a:rPr>
                  <a:t>As these are equal that must mean we can equate each individual line to give:</a:t>
                </a:r>
              </a:p>
            </p:txBody>
          </p:sp>
        </mc:Choice>
        <mc:Fallback>
          <p:sp>
            <p:nvSpPr>
              <p:cNvPr id="3" name="Content Placeholder 2">
                <a:extLst>
                  <a:ext uri="{FF2B5EF4-FFF2-40B4-BE49-F238E27FC236}">
                    <a16:creationId xmlns:a16="http://schemas.microsoft.com/office/drawing/2014/main" id="{F3FA8466-5F42-47D3-93CE-9FABE0484EFA}"/>
                  </a:ext>
                </a:extLst>
              </p:cNvPr>
              <p:cNvSpPr>
                <a:spLocks noGrp="1" noRot="1" noChangeAspect="1" noMove="1" noResize="1" noEditPoints="1" noAdjustHandles="1" noChangeArrowheads="1" noChangeShapeType="1" noTextEdit="1"/>
              </p:cNvSpPr>
              <p:nvPr>
                <p:ph idx="1"/>
              </p:nvPr>
            </p:nvSpPr>
            <p:spPr>
              <a:xfrm>
                <a:off x="420173" y="1674415"/>
                <a:ext cx="10515600" cy="3348159"/>
              </a:xfrm>
              <a:blipFill>
                <a:blip r:embed="rId2"/>
                <a:stretch>
                  <a:fillRect l="-812" t="-1275" r="-928"/>
                </a:stretch>
              </a:blipFill>
            </p:spPr>
            <p:txBody>
              <a:bodyPr/>
              <a:lstStyle/>
              <a:p>
                <a:r>
                  <a:rPr lang="en-GB">
                    <a:noFill/>
                  </a:rPr>
                  <a:t> </a:t>
                </a:r>
              </a:p>
            </p:txBody>
          </p:sp>
        </mc:Fallback>
      </mc:AlternateContent>
      <p:grpSp>
        <p:nvGrpSpPr>
          <p:cNvPr id="8" name="Group 7">
            <a:extLst>
              <a:ext uri="{FF2B5EF4-FFF2-40B4-BE49-F238E27FC236}">
                <a16:creationId xmlns:a16="http://schemas.microsoft.com/office/drawing/2014/main" id="{3FF3E591-A0E8-48D7-A445-875F3B85DFCB}"/>
              </a:ext>
            </a:extLst>
          </p:cNvPr>
          <p:cNvGrpSpPr/>
          <p:nvPr/>
        </p:nvGrpSpPr>
        <p:grpSpPr>
          <a:xfrm>
            <a:off x="2411894" y="4225382"/>
            <a:ext cx="4549579" cy="1662011"/>
            <a:chOff x="2411894" y="4931873"/>
            <a:chExt cx="4549579" cy="1662011"/>
          </a:xfrm>
        </p:grpSpPr>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89E0AD74-299B-4713-91D0-DA830E320F9F}"/>
                    </a:ext>
                  </a:extLst>
                </p:cNvPr>
                <p:cNvSpPr txBox="1"/>
                <p:nvPr/>
              </p:nvSpPr>
              <p:spPr>
                <a:xfrm>
                  <a:off x="2411895" y="4931873"/>
                  <a:ext cx="4512068" cy="5233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sz="2600" i="1">
                                <a:solidFill>
                                  <a:srgbClr val="0D405F"/>
                                </a:solidFill>
                                <a:latin typeface="Cambria Math" panose="02040503050406030204" pitchFamily="18" charset="0"/>
                              </a:rPr>
                            </m:ctrlPr>
                          </m:sSubPr>
                          <m:e>
                            <m:r>
                              <a:rPr lang="en-GB" sz="2600">
                                <a:solidFill>
                                  <a:srgbClr val="0D405F"/>
                                </a:solidFill>
                                <a:latin typeface="Cambria Math" panose="02040503050406030204" pitchFamily="18" charset="0"/>
                              </a:rPr>
                              <m:t>𝑦</m:t>
                            </m:r>
                          </m:e>
                          <m:sub>
                            <m:r>
                              <a:rPr lang="en-GB" sz="2600">
                                <a:solidFill>
                                  <a:srgbClr val="0D405F"/>
                                </a:solidFill>
                                <a:latin typeface="Cambria Math" panose="02040503050406030204" pitchFamily="18" charset="0"/>
                              </a:rPr>
                              <m:t>1</m:t>
                            </m:r>
                          </m:sub>
                        </m:sSub>
                        <m:r>
                          <a:rPr lang="en-GB" sz="2600">
                            <a:solidFill>
                              <a:srgbClr val="0D405F"/>
                            </a:solidFill>
                            <a:latin typeface="Cambria Math" panose="02040503050406030204" pitchFamily="18" charset="0"/>
                          </a:rPr>
                          <m:t>=</m:t>
                        </m:r>
                        <m:sSub>
                          <m:sSubPr>
                            <m:ctrlPr>
                              <a:rPr lang="en-GB" sz="2600" i="1">
                                <a:solidFill>
                                  <a:srgbClr val="0D405F"/>
                                </a:solidFill>
                                <a:latin typeface="Cambria Math" panose="02040503050406030204" pitchFamily="18" charset="0"/>
                              </a:rPr>
                            </m:ctrlPr>
                          </m:sSubPr>
                          <m:e>
                            <m:r>
                              <a:rPr lang="en-GB" sz="2600">
                                <a:solidFill>
                                  <a:srgbClr val="0D405F"/>
                                </a:solidFill>
                                <a:latin typeface="Cambria Math" panose="02040503050406030204" pitchFamily="18" charset="0"/>
                              </a:rPr>
                              <m:t>𝑏</m:t>
                            </m:r>
                          </m:e>
                          <m:sub>
                            <m:r>
                              <a:rPr lang="en-GB" sz="2600">
                                <a:solidFill>
                                  <a:srgbClr val="0D405F"/>
                                </a:solidFill>
                                <a:latin typeface="Cambria Math" panose="02040503050406030204" pitchFamily="18" charset="0"/>
                              </a:rPr>
                              <m:t>0</m:t>
                            </m:r>
                          </m:sub>
                        </m:sSub>
                        <m:r>
                          <a:rPr lang="en-GB" sz="2600">
                            <a:solidFill>
                              <a:srgbClr val="0D405F"/>
                            </a:solidFill>
                            <a:latin typeface="Cambria Math" panose="02040503050406030204" pitchFamily="18" charset="0"/>
                          </a:rPr>
                          <m:t>+</m:t>
                        </m:r>
                        <m:sSub>
                          <m:sSubPr>
                            <m:ctrlPr>
                              <a:rPr lang="en-GB" sz="2600" i="1">
                                <a:solidFill>
                                  <a:srgbClr val="0D405F"/>
                                </a:solidFill>
                                <a:latin typeface="Cambria Math" panose="02040503050406030204" pitchFamily="18" charset="0"/>
                              </a:rPr>
                            </m:ctrlPr>
                          </m:sSubPr>
                          <m:e>
                            <m:sSub>
                              <m:sSubPr>
                                <m:ctrlPr>
                                  <a:rPr lang="en-GB" sz="2600" i="1">
                                    <a:solidFill>
                                      <a:srgbClr val="0D405F"/>
                                    </a:solidFill>
                                    <a:latin typeface="Cambria Math" panose="02040503050406030204" pitchFamily="18" charset="0"/>
                                  </a:rPr>
                                </m:ctrlPr>
                              </m:sSubPr>
                              <m:e>
                                <m:r>
                                  <a:rPr lang="en-GB" sz="2600">
                                    <a:solidFill>
                                      <a:srgbClr val="0D405F"/>
                                    </a:solidFill>
                                    <a:latin typeface="Cambria Math" panose="02040503050406030204" pitchFamily="18" charset="0"/>
                                  </a:rPr>
                                  <m:t>𝑏</m:t>
                                </m:r>
                              </m:e>
                              <m:sub>
                                <m:r>
                                  <a:rPr lang="en-GB" sz="2600">
                                    <a:solidFill>
                                      <a:srgbClr val="0D405F"/>
                                    </a:solidFill>
                                    <a:latin typeface="Cambria Math" panose="02040503050406030204" pitchFamily="18" charset="0"/>
                                  </a:rPr>
                                  <m:t>1</m:t>
                                </m:r>
                              </m:sub>
                            </m:sSub>
                            <m:r>
                              <a:rPr lang="en-GB" sz="2600">
                                <a:solidFill>
                                  <a:srgbClr val="0D405F"/>
                                </a:solidFill>
                                <a:latin typeface="Cambria Math" panose="02040503050406030204" pitchFamily="18" charset="0"/>
                              </a:rPr>
                              <m:t>𝑥</m:t>
                            </m:r>
                          </m:e>
                          <m:sub>
                            <m:r>
                              <a:rPr lang="en-GB" sz="2600">
                                <a:solidFill>
                                  <a:srgbClr val="0D405F"/>
                                </a:solidFill>
                                <a:latin typeface="Cambria Math" panose="02040503050406030204" pitchFamily="18" charset="0"/>
                              </a:rPr>
                              <m:t>1,1</m:t>
                            </m:r>
                          </m:sub>
                        </m:sSub>
                        <m:r>
                          <a:rPr lang="en-GB" sz="2600">
                            <a:solidFill>
                              <a:srgbClr val="0D405F"/>
                            </a:solidFill>
                            <a:latin typeface="Cambria Math" panose="02040503050406030204" pitchFamily="18" charset="0"/>
                          </a:rPr>
                          <m:t>+…+</m:t>
                        </m:r>
                        <m:sSub>
                          <m:sSubPr>
                            <m:ctrlPr>
                              <a:rPr lang="en-GB" sz="2600" i="1">
                                <a:solidFill>
                                  <a:srgbClr val="0D405F"/>
                                </a:solidFill>
                                <a:latin typeface="Cambria Math" panose="02040503050406030204" pitchFamily="18" charset="0"/>
                              </a:rPr>
                            </m:ctrlPr>
                          </m:sSubPr>
                          <m:e>
                            <m:sSub>
                              <m:sSubPr>
                                <m:ctrlPr>
                                  <a:rPr lang="en-GB" sz="2600" i="1">
                                    <a:solidFill>
                                      <a:srgbClr val="0D405F"/>
                                    </a:solidFill>
                                    <a:latin typeface="Cambria Math" panose="02040503050406030204" pitchFamily="18" charset="0"/>
                                  </a:rPr>
                                </m:ctrlPr>
                              </m:sSubPr>
                              <m:e>
                                <m:r>
                                  <a:rPr lang="en-GB" sz="2600">
                                    <a:solidFill>
                                      <a:srgbClr val="0D405F"/>
                                    </a:solidFill>
                                    <a:latin typeface="Cambria Math" panose="02040503050406030204" pitchFamily="18" charset="0"/>
                                  </a:rPr>
                                  <m:t>𝑏</m:t>
                                </m:r>
                              </m:e>
                              <m:sub>
                                <m:r>
                                  <a:rPr lang="en-GB" sz="2600">
                                    <a:solidFill>
                                      <a:srgbClr val="0D405F"/>
                                    </a:solidFill>
                                    <a:latin typeface="Cambria Math" panose="02040503050406030204" pitchFamily="18" charset="0"/>
                                  </a:rPr>
                                  <m:t>𝑝</m:t>
                                </m:r>
                              </m:sub>
                            </m:sSub>
                            <m:r>
                              <a:rPr lang="en-GB" sz="2600">
                                <a:solidFill>
                                  <a:srgbClr val="0D405F"/>
                                </a:solidFill>
                                <a:latin typeface="Cambria Math" panose="02040503050406030204" pitchFamily="18" charset="0"/>
                              </a:rPr>
                              <m:t>𝑥</m:t>
                            </m:r>
                          </m:e>
                          <m:sub>
                            <m:r>
                              <a:rPr lang="en-GB" sz="2600">
                                <a:solidFill>
                                  <a:srgbClr val="0D405F"/>
                                </a:solidFill>
                                <a:latin typeface="Cambria Math" panose="02040503050406030204" pitchFamily="18" charset="0"/>
                              </a:rPr>
                              <m:t>1,</m:t>
                            </m:r>
                            <m:r>
                              <a:rPr lang="en-GB" sz="2600">
                                <a:solidFill>
                                  <a:srgbClr val="0D405F"/>
                                </a:solidFill>
                                <a:latin typeface="Cambria Math" panose="02040503050406030204" pitchFamily="18" charset="0"/>
                              </a:rPr>
                              <m:t>𝑝</m:t>
                            </m:r>
                          </m:sub>
                        </m:sSub>
                      </m:oMath>
                    </m:oMathPara>
                  </a14:m>
                  <a:endParaRPr lang="en-GB" sz="2600" dirty="0">
                    <a:solidFill>
                      <a:srgbClr val="0D405F"/>
                    </a:solidFill>
                    <a:latin typeface="Inter"/>
                  </a:endParaRPr>
                </a:p>
              </p:txBody>
            </p:sp>
          </mc:Choice>
          <mc:Fallback>
            <p:sp>
              <p:nvSpPr>
                <p:cNvPr id="5" name="TextBox 4">
                  <a:extLst>
                    <a:ext uri="{FF2B5EF4-FFF2-40B4-BE49-F238E27FC236}">
                      <a16:creationId xmlns:a16="http://schemas.microsoft.com/office/drawing/2014/main" id="{89E0AD74-299B-4713-91D0-DA830E320F9F}"/>
                    </a:ext>
                  </a:extLst>
                </p:cNvPr>
                <p:cNvSpPr txBox="1">
                  <a:spLocks noRot="1" noChangeAspect="1" noMove="1" noResize="1" noEditPoints="1" noAdjustHandles="1" noChangeArrowheads="1" noChangeShapeType="1" noTextEdit="1"/>
                </p:cNvSpPr>
                <p:nvPr/>
              </p:nvSpPr>
              <p:spPr>
                <a:xfrm>
                  <a:off x="2411895" y="4931873"/>
                  <a:ext cx="4512068" cy="523348"/>
                </a:xfrm>
                <a:prstGeom prst="rect">
                  <a:avLst/>
                </a:prstGeom>
                <a:blipFill>
                  <a:blip r:embed="rId3"/>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7B7EE368-54AF-4D11-8FD9-71ED788E810A}"/>
                    </a:ext>
                  </a:extLst>
                </p:cNvPr>
                <p:cNvSpPr txBox="1"/>
                <p:nvPr/>
              </p:nvSpPr>
              <p:spPr>
                <a:xfrm>
                  <a:off x="2994992" y="5379676"/>
                  <a:ext cx="364202" cy="89255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2600">
                            <a:solidFill>
                              <a:srgbClr val="0D405F"/>
                            </a:solidFill>
                            <a:latin typeface="Cambria Math" panose="02040503050406030204" pitchFamily="18" charset="0"/>
                          </a:rPr>
                          <m:t>⋮</m:t>
                        </m:r>
                      </m:oMath>
                    </m:oMathPara>
                  </a14:m>
                  <a:endParaRPr lang="en-GB" sz="2600" dirty="0">
                    <a:solidFill>
                      <a:srgbClr val="0D405F"/>
                    </a:solidFill>
                    <a:latin typeface="Inter"/>
                  </a:endParaRPr>
                </a:p>
                <a:p>
                  <a:pPr/>
                  <a14:m>
                    <m:oMathPara xmlns:m="http://schemas.openxmlformats.org/officeDocument/2006/math">
                      <m:oMathParaPr>
                        <m:jc m:val="centerGroup"/>
                      </m:oMathParaPr>
                      <m:oMath xmlns:m="http://schemas.openxmlformats.org/officeDocument/2006/math">
                        <m:r>
                          <a:rPr lang="en-GB" sz="2600">
                            <a:solidFill>
                              <a:srgbClr val="0D405F"/>
                            </a:solidFill>
                            <a:latin typeface="Cambria Math" panose="02040503050406030204" pitchFamily="18" charset="0"/>
                          </a:rPr>
                          <m:t>⋮</m:t>
                        </m:r>
                      </m:oMath>
                    </m:oMathPara>
                  </a14:m>
                  <a:endParaRPr lang="en-GB" sz="2600" dirty="0">
                    <a:solidFill>
                      <a:srgbClr val="0D405F"/>
                    </a:solidFill>
                    <a:latin typeface="Inter"/>
                  </a:endParaRPr>
                </a:p>
              </p:txBody>
            </p:sp>
          </mc:Choice>
          <mc:Fallback xmlns="">
            <p:sp>
              <p:nvSpPr>
                <p:cNvPr id="6" name="TextBox 5">
                  <a:extLst>
                    <a:ext uri="{FF2B5EF4-FFF2-40B4-BE49-F238E27FC236}">
                      <a16:creationId xmlns:a16="http://schemas.microsoft.com/office/drawing/2014/main" id="{7B7EE368-54AF-4D11-8FD9-71ED788E810A}"/>
                    </a:ext>
                  </a:extLst>
                </p:cNvPr>
                <p:cNvSpPr txBox="1">
                  <a:spLocks noRot="1" noChangeAspect="1" noMove="1" noResize="1" noEditPoints="1" noAdjustHandles="1" noChangeArrowheads="1" noChangeShapeType="1" noTextEdit="1"/>
                </p:cNvSpPr>
                <p:nvPr/>
              </p:nvSpPr>
              <p:spPr>
                <a:xfrm>
                  <a:off x="2994992" y="5379676"/>
                  <a:ext cx="364202" cy="892552"/>
                </a:xfrm>
                <a:prstGeom prst="rect">
                  <a:avLst/>
                </a:prstGeom>
                <a:blipFill>
                  <a:blip r:embed="rId4"/>
                  <a:stretch>
                    <a:fillRect/>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501B599B-7748-4092-9531-5D00F83D8D77}"/>
                    </a:ext>
                  </a:extLst>
                </p:cNvPr>
                <p:cNvSpPr txBox="1"/>
                <p:nvPr/>
              </p:nvSpPr>
              <p:spPr>
                <a:xfrm>
                  <a:off x="2411894" y="6070536"/>
                  <a:ext cx="4549579" cy="5233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sz="2600" i="1">
                                <a:solidFill>
                                  <a:srgbClr val="0D405F"/>
                                </a:solidFill>
                                <a:latin typeface="Cambria Math" panose="02040503050406030204" pitchFamily="18" charset="0"/>
                              </a:rPr>
                            </m:ctrlPr>
                          </m:sSubPr>
                          <m:e>
                            <m:r>
                              <a:rPr lang="en-GB" sz="2600">
                                <a:solidFill>
                                  <a:srgbClr val="0D405F"/>
                                </a:solidFill>
                                <a:latin typeface="Cambria Math" panose="02040503050406030204" pitchFamily="18" charset="0"/>
                              </a:rPr>
                              <m:t>𝑦</m:t>
                            </m:r>
                          </m:e>
                          <m:sub>
                            <m:r>
                              <m:rPr>
                                <m:sty m:val="p"/>
                              </m:rPr>
                              <a:rPr lang="en-GB" sz="2600">
                                <a:solidFill>
                                  <a:srgbClr val="0D405F"/>
                                </a:solidFill>
                                <a:latin typeface="Cambria Math" panose="02040503050406030204" pitchFamily="18" charset="0"/>
                              </a:rPr>
                              <m:t>n</m:t>
                            </m:r>
                          </m:sub>
                        </m:sSub>
                        <m:r>
                          <a:rPr lang="en-GB" sz="2600">
                            <a:solidFill>
                              <a:srgbClr val="0D405F"/>
                            </a:solidFill>
                            <a:latin typeface="Cambria Math" panose="02040503050406030204" pitchFamily="18" charset="0"/>
                          </a:rPr>
                          <m:t>=</m:t>
                        </m:r>
                        <m:sSub>
                          <m:sSubPr>
                            <m:ctrlPr>
                              <a:rPr lang="en-GB" sz="2600" i="1">
                                <a:solidFill>
                                  <a:srgbClr val="0D405F"/>
                                </a:solidFill>
                                <a:latin typeface="Cambria Math" panose="02040503050406030204" pitchFamily="18" charset="0"/>
                              </a:rPr>
                            </m:ctrlPr>
                          </m:sSubPr>
                          <m:e>
                            <m:r>
                              <a:rPr lang="en-GB" sz="2600">
                                <a:solidFill>
                                  <a:srgbClr val="0D405F"/>
                                </a:solidFill>
                                <a:latin typeface="Cambria Math" panose="02040503050406030204" pitchFamily="18" charset="0"/>
                              </a:rPr>
                              <m:t>𝑏</m:t>
                            </m:r>
                          </m:e>
                          <m:sub>
                            <m:r>
                              <a:rPr lang="en-GB" sz="2600">
                                <a:solidFill>
                                  <a:srgbClr val="0D405F"/>
                                </a:solidFill>
                                <a:latin typeface="Cambria Math" panose="02040503050406030204" pitchFamily="18" charset="0"/>
                              </a:rPr>
                              <m:t>0</m:t>
                            </m:r>
                          </m:sub>
                        </m:sSub>
                        <m:r>
                          <a:rPr lang="en-GB" sz="2600">
                            <a:solidFill>
                              <a:srgbClr val="0D405F"/>
                            </a:solidFill>
                            <a:latin typeface="Cambria Math" panose="02040503050406030204" pitchFamily="18" charset="0"/>
                          </a:rPr>
                          <m:t>+</m:t>
                        </m:r>
                        <m:sSub>
                          <m:sSubPr>
                            <m:ctrlPr>
                              <a:rPr lang="en-GB" sz="2600" i="1">
                                <a:solidFill>
                                  <a:srgbClr val="0D405F"/>
                                </a:solidFill>
                                <a:latin typeface="Cambria Math" panose="02040503050406030204" pitchFamily="18" charset="0"/>
                              </a:rPr>
                            </m:ctrlPr>
                          </m:sSubPr>
                          <m:e>
                            <m:sSub>
                              <m:sSubPr>
                                <m:ctrlPr>
                                  <a:rPr lang="en-GB" sz="2600" i="1">
                                    <a:solidFill>
                                      <a:srgbClr val="0D405F"/>
                                    </a:solidFill>
                                    <a:latin typeface="Cambria Math" panose="02040503050406030204" pitchFamily="18" charset="0"/>
                                  </a:rPr>
                                </m:ctrlPr>
                              </m:sSubPr>
                              <m:e>
                                <m:r>
                                  <a:rPr lang="en-GB" sz="2600">
                                    <a:solidFill>
                                      <a:srgbClr val="0D405F"/>
                                    </a:solidFill>
                                    <a:latin typeface="Cambria Math" panose="02040503050406030204" pitchFamily="18" charset="0"/>
                                  </a:rPr>
                                  <m:t>𝑏</m:t>
                                </m:r>
                              </m:e>
                              <m:sub>
                                <m:r>
                                  <a:rPr lang="en-GB" sz="2600">
                                    <a:solidFill>
                                      <a:srgbClr val="0D405F"/>
                                    </a:solidFill>
                                    <a:latin typeface="Cambria Math" panose="02040503050406030204" pitchFamily="18" charset="0"/>
                                  </a:rPr>
                                  <m:t>1</m:t>
                                </m:r>
                              </m:sub>
                            </m:sSub>
                            <m:r>
                              <a:rPr lang="en-GB" sz="2600">
                                <a:solidFill>
                                  <a:srgbClr val="0D405F"/>
                                </a:solidFill>
                                <a:latin typeface="Cambria Math" panose="02040503050406030204" pitchFamily="18" charset="0"/>
                              </a:rPr>
                              <m:t>𝑥</m:t>
                            </m:r>
                          </m:e>
                          <m:sub>
                            <m:r>
                              <m:rPr>
                                <m:sty m:val="p"/>
                              </m:rPr>
                              <a:rPr lang="en-GB" sz="2600">
                                <a:solidFill>
                                  <a:srgbClr val="0D405F"/>
                                </a:solidFill>
                                <a:latin typeface="Cambria Math" panose="02040503050406030204" pitchFamily="18" charset="0"/>
                              </a:rPr>
                              <m:t>n</m:t>
                            </m:r>
                            <m:r>
                              <a:rPr lang="en-GB" sz="2600">
                                <a:solidFill>
                                  <a:srgbClr val="0D405F"/>
                                </a:solidFill>
                                <a:latin typeface="Cambria Math" panose="02040503050406030204" pitchFamily="18" charset="0"/>
                              </a:rPr>
                              <m:t>,1</m:t>
                            </m:r>
                          </m:sub>
                        </m:sSub>
                        <m:r>
                          <a:rPr lang="en-GB" sz="2600">
                            <a:solidFill>
                              <a:srgbClr val="0D405F"/>
                            </a:solidFill>
                            <a:latin typeface="Cambria Math" panose="02040503050406030204" pitchFamily="18" charset="0"/>
                          </a:rPr>
                          <m:t>+…+</m:t>
                        </m:r>
                        <m:sSub>
                          <m:sSubPr>
                            <m:ctrlPr>
                              <a:rPr lang="en-GB" sz="2600" i="1">
                                <a:solidFill>
                                  <a:srgbClr val="0D405F"/>
                                </a:solidFill>
                                <a:latin typeface="Cambria Math" panose="02040503050406030204" pitchFamily="18" charset="0"/>
                              </a:rPr>
                            </m:ctrlPr>
                          </m:sSubPr>
                          <m:e>
                            <m:sSub>
                              <m:sSubPr>
                                <m:ctrlPr>
                                  <a:rPr lang="en-GB" sz="2600" i="1">
                                    <a:solidFill>
                                      <a:srgbClr val="0D405F"/>
                                    </a:solidFill>
                                    <a:latin typeface="Cambria Math" panose="02040503050406030204" pitchFamily="18" charset="0"/>
                                  </a:rPr>
                                </m:ctrlPr>
                              </m:sSubPr>
                              <m:e>
                                <m:r>
                                  <a:rPr lang="en-GB" sz="2600">
                                    <a:solidFill>
                                      <a:srgbClr val="0D405F"/>
                                    </a:solidFill>
                                    <a:latin typeface="Cambria Math" panose="02040503050406030204" pitchFamily="18" charset="0"/>
                                  </a:rPr>
                                  <m:t>𝑏</m:t>
                                </m:r>
                              </m:e>
                              <m:sub>
                                <m:r>
                                  <a:rPr lang="en-GB" sz="2600">
                                    <a:solidFill>
                                      <a:srgbClr val="0D405F"/>
                                    </a:solidFill>
                                    <a:latin typeface="Cambria Math" panose="02040503050406030204" pitchFamily="18" charset="0"/>
                                  </a:rPr>
                                  <m:t>𝑝</m:t>
                                </m:r>
                              </m:sub>
                            </m:sSub>
                            <m:r>
                              <a:rPr lang="en-GB" sz="2600">
                                <a:solidFill>
                                  <a:srgbClr val="0D405F"/>
                                </a:solidFill>
                                <a:latin typeface="Cambria Math" panose="02040503050406030204" pitchFamily="18" charset="0"/>
                              </a:rPr>
                              <m:t>𝑥</m:t>
                            </m:r>
                          </m:e>
                          <m:sub>
                            <m:r>
                              <m:rPr>
                                <m:sty m:val="p"/>
                              </m:rPr>
                              <a:rPr lang="en-GB" sz="2600">
                                <a:solidFill>
                                  <a:srgbClr val="0D405F"/>
                                </a:solidFill>
                                <a:latin typeface="Cambria Math" panose="02040503050406030204" pitchFamily="18" charset="0"/>
                              </a:rPr>
                              <m:t>n</m:t>
                            </m:r>
                            <m:r>
                              <a:rPr lang="en-GB" sz="2600">
                                <a:solidFill>
                                  <a:srgbClr val="0D405F"/>
                                </a:solidFill>
                                <a:latin typeface="Cambria Math" panose="02040503050406030204" pitchFamily="18" charset="0"/>
                              </a:rPr>
                              <m:t>,</m:t>
                            </m:r>
                            <m:r>
                              <a:rPr lang="en-GB" sz="2600">
                                <a:solidFill>
                                  <a:srgbClr val="0D405F"/>
                                </a:solidFill>
                                <a:latin typeface="Cambria Math" panose="02040503050406030204" pitchFamily="18" charset="0"/>
                              </a:rPr>
                              <m:t>𝑝</m:t>
                            </m:r>
                          </m:sub>
                        </m:sSub>
                      </m:oMath>
                    </m:oMathPara>
                  </a14:m>
                  <a:endParaRPr lang="en-GB" sz="2600" dirty="0">
                    <a:solidFill>
                      <a:srgbClr val="0D405F"/>
                    </a:solidFill>
                    <a:latin typeface="Inter"/>
                  </a:endParaRPr>
                </a:p>
              </p:txBody>
            </p:sp>
          </mc:Choice>
          <mc:Fallback>
            <p:sp>
              <p:nvSpPr>
                <p:cNvPr id="7" name="TextBox 6">
                  <a:extLst>
                    <a:ext uri="{FF2B5EF4-FFF2-40B4-BE49-F238E27FC236}">
                      <a16:creationId xmlns:a16="http://schemas.microsoft.com/office/drawing/2014/main" id="{501B599B-7748-4092-9531-5D00F83D8D77}"/>
                    </a:ext>
                  </a:extLst>
                </p:cNvPr>
                <p:cNvSpPr txBox="1">
                  <a:spLocks noRot="1" noChangeAspect="1" noMove="1" noResize="1" noEditPoints="1" noAdjustHandles="1" noChangeArrowheads="1" noChangeShapeType="1" noTextEdit="1"/>
                </p:cNvSpPr>
                <p:nvPr/>
              </p:nvSpPr>
              <p:spPr>
                <a:xfrm>
                  <a:off x="2411894" y="6070536"/>
                  <a:ext cx="4549579" cy="523348"/>
                </a:xfrm>
                <a:prstGeom prst="rect">
                  <a:avLst/>
                </a:prstGeom>
                <a:blipFill>
                  <a:blip r:embed="rId5"/>
                  <a:stretch>
                    <a:fillRect/>
                  </a:stretch>
                </a:blipFill>
              </p:spPr>
              <p:txBody>
                <a:bodyPr/>
                <a:lstStyle/>
                <a:p>
                  <a:r>
                    <a:rPr lang="en-GB">
                      <a:noFill/>
                    </a:rPr>
                    <a:t> </a:t>
                  </a:r>
                </a:p>
              </p:txBody>
            </p:sp>
          </mc:Fallback>
        </mc:AlternateContent>
      </p:grpSp>
      <p:sp>
        <p:nvSpPr>
          <p:cNvPr id="9" name="TextBox 8">
            <a:extLst>
              <a:ext uri="{FF2B5EF4-FFF2-40B4-BE49-F238E27FC236}">
                <a16:creationId xmlns:a16="http://schemas.microsoft.com/office/drawing/2014/main" id="{1B1D6BD9-7E11-4D96-ADFC-B183A6ECD66B}"/>
              </a:ext>
            </a:extLst>
          </p:cNvPr>
          <p:cNvSpPr txBox="1"/>
          <p:nvPr/>
        </p:nvSpPr>
        <p:spPr>
          <a:xfrm>
            <a:off x="420173" y="5874446"/>
            <a:ext cx="12032975" cy="892552"/>
          </a:xfrm>
          <a:prstGeom prst="rect">
            <a:avLst/>
          </a:prstGeom>
          <a:noFill/>
        </p:spPr>
        <p:txBody>
          <a:bodyPr wrap="square" rtlCol="0">
            <a:spAutoFit/>
          </a:bodyPr>
          <a:lstStyle/>
          <a:p>
            <a:pPr marL="342900" indent="-342900">
              <a:buFont typeface="Arial" panose="020B0604020202020204" pitchFamily="34" charset="0"/>
              <a:buChar char="•"/>
            </a:pPr>
            <a:r>
              <a:rPr lang="en-GB" sz="2600" dirty="0">
                <a:solidFill>
                  <a:srgbClr val="0D405F"/>
                </a:solidFill>
                <a:latin typeface="Inter"/>
              </a:rPr>
              <a:t>This shows you the matrix equation we set up in our previous slide does indeed give us the equations we require. </a:t>
            </a:r>
          </a:p>
        </p:txBody>
      </p:sp>
    </p:spTree>
    <p:extLst>
      <p:ext uri="{BB962C8B-B14F-4D97-AF65-F5344CB8AC3E}">
        <p14:creationId xmlns:p14="http://schemas.microsoft.com/office/powerpoint/2010/main" val="1199800413"/>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68101F-AD69-4E82-BEDD-887ACD4CE2B2}"/>
              </a:ext>
            </a:extLst>
          </p:cNvPr>
          <p:cNvSpPr>
            <a:spLocks noGrp="1"/>
          </p:cNvSpPr>
          <p:nvPr>
            <p:ph type="title"/>
          </p:nvPr>
        </p:nvSpPr>
        <p:spPr/>
        <p:txBody>
          <a:bodyPr/>
          <a:lstStyle/>
          <a:p>
            <a:r>
              <a:rPr lang="en-GB" dirty="0"/>
              <a:t>An example of multilinear regression</a:t>
            </a:r>
          </a:p>
        </p:txBody>
      </p:sp>
      <mc:AlternateContent xmlns:mc="http://schemas.openxmlformats.org/markup-compatibility/2006" xmlns:a14="http://schemas.microsoft.com/office/drawing/2010/main">
        <mc:Choice Requires="a14">
          <p:graphicFrame>
            <p:nvGraphicFramePr>
              <p:cNvPr id="6" name="Content Placeholder 5">
                <a:extLst>
                  <a:ext uri="{FF2B5EF4-FFF2-40B4-BE49-F238E27FC236}">
                    <a16:creationId xmlns:a16="http://schemas.microsoft.com/office/drawing/2014/main" id="{27CABAC6-82D0-45AA-9466-4209B0DC6C99}"/>
                  </a:ext>
                </a:extLst>
              </p:cNvPr>
              <p:cNvGraphicFramePr>
                <a:graphicFrameLocks noGrp="1"/>
              </p:cNvGraphicFramePr>
              <p:nvPr>
                <p:ph idx="1"/>
                <p:extLst>
                  <p:ext uri="{D42A27DB-BD31-4B8C-83A1-F6EECF244321}">
                    <p14:modId xmlns:p14="http://schemas.microsoft.com/office/powerpoint/2010/main" val="960789406"/>
                  </p:ext>
                </p:extLst>
              </p:nvPr>
            </p:nvGraphicFramePr>
            <p:xfrm>
              <a:off x="745588" y="1547446"/>
              <a:ext cx="7723163" cy="2552588"/>
            </p:xfrm>
            <a:graphic>
              <a:graphicData uri="http://schemas.openxmlformats.org/drawingml/2006/table">
                <a:tbl>
                  <a:tblPr>
                    <a:tableStyleId>{3C2FFA5D-87B4-456A-9821-1D502468CF0F}</a:tableStyleId>
                  </a:tblPr>
                  <a:tblGrid>
                    <a:gridCol w="1386991">
                      <a:extLst>
                        <a:ext uri="{9D8B030D-6E8A-4147-A177-3AD203B41FA5}">
                          <a16:colId xmlns:a16="http://schemas.microsoft.com/office/drawing/2014/main" val="202287289"/>
                        </a:ext>
                      </a:extLst>
                    </a:gridCol>
                    <a:gridCol w="1584043">
                      <a:extLst>
                        <a:ext uri="{9D8B030D-6E8A-4147-A177-3AD203B41FA5}">
                          <a16:colId xmlns:a16="http://schemas.microsoft.com/office/drawing/2014/main" val="2612059944"/>
                        </a:ext>
                      </a:extLst>
                    </a:gridCol>
                    <a:gridCol w="1584043">
                      <a:extLst>
                        <a:ext uri="{9D8B030D-6E8A-4147-A177-3AD203B41FA5}">
                          <a16:colId xmlns:a16="http://schemas.microsoft.com/office/drawing/2014/main" val="951356730"/>
                        </a:ext>
                      </a:extLst>
                    </a:gridCol>
                    <a:gridCol w="1584043">
                      <a:extLst>
                        <a:ext uri="{9D8B030D-6E8A-4147-A177-3AD203B41FA5}">
                          <a16:colId xmlns:a16="http://schemas.microsoft.com/office/drawing/2014/main" val="4157177944"/>
                        </a:ext>
                      </a:extLst>
                    </a:gridCol>
                    <a:gridCol w="1584043">
                      <a:extLst>
                        <a:ext uri="{9D8B030D-6E8A-4147-A177-3AD203B41FA5}">
                          <a16:colId xmlns:a16="http://schemas.microsoft.com/office/drawing/2014/main" val="2658986620"/>
                        </a:ext>
                      </a:extLst>
                    </a:gridCol>
                  </a:tblGrid>
                  <a:tr h="774484">
                    <a:tc>
                      <a:txBody>
                        <a:bodyPr/>
                        <a:lstStyle/>
                        <a:p>
                          <a:pPr algn="l"/>
                          <a:r>
                            <a:rPr lang="en-GB" b="1">
                              <a:effectLst/>
                            </a:rPr>
                            <a:t>R&amp;D Spend</a:t>
                          </a:r>
                        </a:p>
                      </a:txBody>
                      <a:tcPr marL="47625" marR="47625" marT="47625" marB="47625" anchor="ctr"/>
                    </a:tc>
                    <a:tc>
                      <a:txBody>
                        <a:bodyPr/>
                        <a:lstStyle/>
                        <a:p>
                          <a:pPr algn="l"/>
                          <a:r>
                            <a:rPr lang="en-GB" b="1" dirty="0">
                              <a:effectLst/>
                            </a:rPr>
                            <a:t>Administration</a:t>
                          </a:r>
                        </a:p>
                      </a:txBody>
                      <a:tcPr marL="47625" marR="47625" marT="47625" marB="47625" anchor="ctr"/>
                    </a:tc>
                    <a:tc>
                      <a:txBody>
                        <a:bodyPr/>
                        <a:lstStyle/>
                        <a:p>
                          <a:pPr algn="l"/>
                          <a:r>
                            <a:rPr lang="en-GB" b="1">
                              <a:effectLst/>
                            </a:rPr>
                            <a:t>Marketing Spend</a:t>
                          </a:r>
                        </a:p>
                      </a:txBody>
                      <a:tcPr marL="47625" marR="47625" marT="47625" marB="47625" anchor="ctr"/>
                    </a:tc>
                    <a:tc>
                      <a:txBody>
                        <a:bodyPr/>
                        <a:lstStyle/>
                        <a:p>
                          <a:pPr algn="l"/>
                          <a:r>
                            <a:rPr lang="en-GB" b="1">
                              <a:effectLst/>
                            </a:rPr>
                            <a:t>State</a:t>
                          </a:r>
                        </a:p>
                      </a:txBody>
                      <a:tcPr marL="47625" marR="47625" marT="47625" marB="47625" anchor="ctr"/>
                    </a:tc>
                    <a:tc>
                      <a:txBody>
                        <a:bodyPr/>
                        <a:lstStyle/>
                        <a:p>
                          <a:pPr algn="l"/>
                          <a:r>
                            <a:rPr lang="en-GB" b="1">
                              <a:effectLst/>
                            </a:rPr>
                            <a:t>Profit</a:t>
                          </a:r>
                        </a:p>
                      </a:txBody>
                      <a:tcPr marL="47625" marR="47625" marT="47625" marB="47625" anchor="ctr"/>
                    </a:tc>
                    <a:extLst>
                      <a:ext uri="{0D108BD9-81ED-4DB2-BD59-A6C34878D82A}">
                        <a16:rowId xmlns:a16="http://schemas.microsoft.com/office/drawing/2014/main" val="1953413255"/>
                      </a:ext>
                    </a:extLst>
                  </a:tr>
                  <a:tr h="444526">
                    <a:tc>
                      <a:txBody>
                        <a:bodyPr/>
                        <a:lstStyle/>
                        <a:p>
                          <a:pPr algn="l"/>
                          <a:r>
                            <a:rPr lang="en-GB" dirty="0">
                              <a:effectLst/>
                            </a:rPr>
                            <a:t>165349.2</a:t>
                          </a:r>
                        </a:p>
                      </a:txBody>
                      <a:tcPr marL="47625" marR="47625" marT="47625" marB="47625" anchor="ctr"/>
                    </a:tc>
                    <a:tc>
                      <a:txBody>
                        <a:bodyPr/>
                        <a:lstStyle/>
                        <a:p>
                          <a:pPr algn="l"/>
                          <a:r>
                            <a:rPr lang="en-GB">
                              <a:effectLst/>
                            </a:rPr>
                            <a:t>136897.8</a:t>
                          </a:r>
                        </a:p>
                      </a:txBody>
                      <a:tcPr marL="47625" marR="47625" marT="47625" marB="47625" anchor="ctr"/>
                    </a:tc>
                    <a:tc>
                      <a:txBody>
                        <a:bodyPr/>
                        <a:lstStyle/>
                        <a:p>
                          <a:pPr algn="l"/>
                          <a:r>
                            <a:rPr lang="en-GB">
                              <a:effectLst/>
                            </a:rPr>
                            <a:t>471784.1</a:t>
                          </a:r>
                        </a:p>
                      </a:txBody>
                      <a:tcPr marL="47625" marR="47625" marT="47625" marB="47625" anchor="ctr"/>
                    </a:tc>
                    <a:tc>
                      <a:txBody>
                        <a:bodyPr/>
                        <a:lstStyle/>
                        <a:p>
                          <a:pPr algn="l"/>
                          <a:r>
                            <a:rPr lang="en-GB">
                              <a:effectLst/>
                            </a:rPr>
                            <a:t>New York</a:t>
                          </a:r>
                        </a:p>
                      </a:txBody>
                      <a:tcPr marL="47625" marR="47625" marT="47625" marB="47625" anchor="ctr"/>
                    </a:tc>
                    <a:tc>
                      <a:txBody>
                        <a:bodyPr/>
                        <a:lstStyle/>
                        <a:p>
                          <a:pPr algn="l"/>
                          <a:r>
                            <a:rPr lang="en-GB">
                              <a:effectLst/>
                            </a:rPr>
                            <a:t>192261.83</a:t>
                          </a:r>
                        </a:p>
                      </a:txBody>
                      <a:tcPr marL="47625" marR="47625" marT="47625" marB="47625" anchor="ctr"/>
                    </a:tc>
                    <a:extLst>
                      <a:ext uri="{0D108BD9-81ED-4DB2-BD59-A6C34878D82A}">
                        <a16:rowId xmlns:a16="http://schemas.microsoft.com/office/drawing/2014/main" val="4286813434"/>
                      </a:ext>
                    </a:extLst>
                  </a:tr>
                  <a:tr h="444526">
                    <a:tc>
                      <a:txBody>
                        <a:bodyPr/>
                        <a:lstStyle/>
                        <a:p>
                          <a:pPr algn="l"/>
                          <a:r>
                            <a:rPr lang="en-GB">
                              <a:effectLst/>
                            </a:rPr>
                            <a:t>162597.7</a:t>
                          </a:r>
                        </a:p>
                      </a:txBody>
                      <a:tcPr marL="47625" marR="47625" marT="47625" marB="47625" anchor="ctr"/>
                    </a:tc>
                    <a:tc>
                      <a:txBody>
                        <a:bodyPr/>
                        <a:lstStyle/>
                        <a:p>
                          <a:pPr algn="l"/>
                          <a:r>
                            <a:rPr lang="en-GB">
                              <a:effectLst/>
                            </a:rPr>
                            <a:t>151377.59</a:t>
                          </a:r>
                        </a:p>
                      </a:txBody>
                      <a:tcPr marL="47625" marR="47625" marT="47625" marB="47625" anchor="ctr"/>
                    </a:tc>
                    <a:tc>
                      <a:txBody>
                        <a:bodyPr/>
                        <a:lstStyle/>
                        <a:p>
                          <a:pPr algn="l"/>
                          <a:r>
                            <a:rPr lang="en-GB">
                              <a:effectLst/>
                            </a:rPr>
                            <a:t>443898.53</a:t>
                          </a:r>
                        </a:p>
                      </a:txBody>
                      <a:tcPr marL="47625" marR="47625" marT="47625" marB="47625" anchor="ctr"/>
                    </a:tc>
                    <a:tc>
                      <a:txBody>
                        <a:bodyPr/>
                        <a:lstStyle/>
                        <a:p>
                          <a:pPr algn="l"/>
                          <a:r>
                            <a:rPr lang="en-GB">
                              <a:effectLst/>
                            </a:rPr>
                            <a:t>California</a:t>
                          </a:r>
                        </a:p>
                      </a:txBody>
                      <a:tcPr marL="47625" marR="47625" marT="47625" marB="47625" anchor="ctr"/>
                    </a:tc>
                    <a:tc>
                      <a:txBody>
                        <a:bodyPr/>
                        <a:lstStyle/>
                        <a:p>
                          <a:pPr algn="l"/>
                          <a:r>
                            <a:rPr lang="en-GB">
                              <a:effectLst/>
                            </a:rPr>
                            <a:t>191792.06</a:t>
                          </a:r>
                        </a:p>
                      </a:txBody>
                      <a:tcPr marL="47625" marR="47625" marT="47625" marB="47625" anchor="ctr"/>
                    </a:tc>
                    <a:extLst>
                      <a:ext uri="{0D108BD9-81ED-4DB2-BD59-A6C34878D82A}">
                        <a16:rowId xmlns:a16="http://schemas.microsoft.com/office/drawing/2014/main" val="955093960"/>
                      </a:ext>
                    </a:extLst>
                  </a:tr>
                  <a:tr h="444526">
                    <a:tc>
                      <a:txBody>
                        <a:bodyPr/>
                        <a:lstStyle/>
                        <a:p>
                          <a:pPr algn="l"/>
                          <a:r>
                            <a:rPr lang="en-GB">
                              <a:effectLst/>
                            </a:rPr>
                            <a:t>153441.51</a:t>
                          </a:r>
                        </a:p>
                      </a:txBody>
                      <a:tcPr marL="47625" marR="47625" marT="47625" marB="47625" anchor="ctr"/>
                    </a:tc>
                    <a:tc>
                      <a:txBody>
                        <a:bodyPr/>
                        <a:lstStyle/>
                        <a:p>
                          <a:pPr algn="l"/>
                          <a:r>
                            <a:rPr lang="en-GB">
                              <a:effectLst/>
                            </a:rPr>
                            <a:t>101145.55</a:t>
                          </a:r>
                        </a:p>
                      </a:txBody>
                      <a:tcPr marL="47625" marR="47625" marT="47625" marB="47625" anchor="ctr"/>
                    </a:tc>
                    <a:tc>
                      <a:txBody>
                        <a:bodyPr/>
                        <a:lstStyle/>
                        <a:p>
                          <a:pPr algn="l"/>
                          <a:r>
                            <a:rPr lang="en-GB">
                              <a:effectLst/>
                            </a:rPr>
                            <a:t>407934.54</a:t>
                          </a:r>
                        </a:p>
                      </a:txBody>
                      <a:tcPr marL="47625" marR="47625" marT="47625" marB="47625" anchor="ctr"/>
                    </a:tc>
                    <a:tc>
                      <a:txBody>
                        <a:bodyPr/>
                        <a:lstStyle/>
                        <a:p>
                          <a:pPr algn="l"/>
                          <a:r>
                            <a:rPr lang="en-GB">
                              <a:effectLst/>
                            </a:rPr>
                            <a:t>Florida</a:t>
                          </a:r>
                        </a:p>
                      </a:txBody>
                      <a:tcPr marL="47625" marR="47625" marT="47625" marB="47625" anchor="ctr"/>
                    </a:tc>
                    <a:tc>
                      <a:txBody>
                        <a:bodyPr/>
                        <a:lstStyle/>
                        <a:p>
                          <a:pPr algn="l"/>
                          <a:r>
                            <a:rPr lang="en-GB">
                              <a:effectLst/>
                            </a:rPr>
                            <a:t>191050.39</a:t>
                          </a:r>
                        </a:p>
                      </a:txBody>
                      <a:tcPr marL="47625" marR="47625" marT="47625" marB="47625" anchor="ctr"/>
                    </a:tc>
                    <a:extLst>
                      <a:ext uri="{0D108BD9-81ED-4DB2-BD59-A6C34878D82A}">
                        <a16:rowId xmlns:a16="http://schemas.microsoft.com/office/drawing/2014/main" val="246112851"/>
                      </a:ext>
                    </a:extLst>
                  </a:tr>
                  <a:tr h="444526">
                    <a:tc>
                      <a:txBody>
                        <a:bodyPr/>
                        <a:lstStyle/>
                        <a:p>
                          <a:pPr algn="l"/>
                          <a14:m>
                            <m:oMathPara xmlns:m="http://schemas.openxmlformats.org/officeDocument/2006/math">
                              <m:oMathParaPr>
                                <m:jc m:val="centerGroup"/>
                              </m:oMathParaPr>
                              <m:oMath xmlns:m="http://schemas.openxmlformats.org/officeDocument/2006/math">
                                <m:r>
                                  <a:rPr lang="en-GB" i="1" smtClean="0">
                                    <a:latin typeface="Cambria Math" panose="02040503050406030204" pitchFamily="18" charset="0"/>
                                  </a:rPr>
                                  <m:t>⋮</m:t>
                                </m:r>
                              </m:oMath>
                            </m:oMathPara>
                          </a14:m>
                          <a:endParaRPr lang="en-GB" dirty="0">
                            <a:effectLst/>
                          </a:endParaRPr>
                        </a:p>
                      </a:txBody>
                      <a:tcPr marL="47625" marR="47625" marT="47625" marB="47625" anchor="ctr"/>
                    </a:tc>
                    <a:tc>
                      <a:txBody>
                        <a:bodyPr/>
                        <a:lstStyle/>
                        <a:p>
                          <a:pPr marL="0" algn="l" defTabSz="914400" rtl="0" eaLnBrk="1" latinLnBrk="0" hangingPunct="1"/>
                          <a14:m>
                            <m:oMathPara xmlns:m="http://schemas.openxmlformats.org/officeDocument/2006/math">
                              <m:oMathParaPr>
                                <m:jc m:val="centerGroup"/>
                              </m:oMathParaPr>
                              <m:oMath xmlns:m="http://schemas.openxmlformats.org/officeDocument/2006/math">
                                <m:r>
                                  <a:rPr lang="en-GB" sz="1800" i="1" kern="1200" noProof="0" smtClean="0">
                                    <a:solidFill>
                                      <a:schemeClr val="dk1"/>
                                    </a:solidFill>
                                    <a:latin typeface="Cambria Math" panose="02040503050406030204" pitchFamily="18" charset="0"/>
                                    <a:ea typeface="+mn-ea"/>
                                    <a:cs typeface="+mn-cs"/>
                                  </a:rPr>
                                  <m:t>⋮</m:t>
                                </m:r>
                              </m:oMath>
                            </m:oMathPara>
                          </a14:m>
                          <a:endParaRPr lang="en-GB" sz="1800" i="1" kern="1200" dirty="0">
                            <a:solidFill>
                              <a:schemeClr val="dk1"/>
                            </a:solidFill>
                            <a:latin typeface="Cambria Math" panose="02040503050406030204" pitchFamily="18" charset="0"/>
                            <a:ea typeface="+mn-ea"/>
                            <a:cs typeface="+mn-cs"/>
                          </a:endParaRPr>
                        </a:p>
                      </a:txBody>
                      <a:tcPr marL="47625" marR="47625" marT="47625" marB="47625" anchor="ctr"/>
                    </a:tc>
                    <a:tc>
                      <a:txBody>
                        <a:bodyPr/>
                        <a:lstStyle/>
                        <a:p>
                          <a:pPr marL="0" algn="l" defTabSz="914400" rtl="0" eaLnBrk="1" latinLnBrk="0" hangingPunct="1"/>
                          <a14:m>
                            <m:oMathPara xmlns:m="http://schemas.openxmlformats.org/officeDocument/2006/math">
                              <m:oMathParaPr>
                                <m:jc m:val="centerGroup"/>
                              </m:oMathParaPr>
                              <m:oMath xmlns:m="http://schemas.openxmlformats.org/officeDocument/2006/math">
                                <m:r>
                                  <a:rPr lang="en-GB" sz="1800" i="1" kern="1200" noProof="0" smtClean="0">
                                    <a:solidFill>
                                      <a:schemeClr val="dk1"/>
                                    </a:solidFill>
                                    <a:latin typeface="Cambria Math" panose="02040503050406030204" pitchFamily="18" charset="0"/>
                                    <a:ea typeface="+mn-ea"/>
                                    <a:cs typeface="+mn-cs"/>
                                  </a:rPr>
                                  <m:t>⋮</m:t>
                                </m:r>
                              </m:oMath>
                            </m:oMathPara>
                          </a14:m>
                          <a:endParaRPr lang="en-GB" sz="1800" i="1" kern="1200" dirty="0">
                            <a:solidFill>
                              <a:schemeClr val="dk1"/>
                            </a:solidFill>
                            <a:latin typeface="Cambria Math" panose="02040503050406030204" pitchFamily="18" charset="0"/>
                            <a:ea typeface="+mn-ea"/>
                            <a:cs typeface="+mn-cs"/>
                          </a:endParaRPr>
                        </a:p>
                      </a:txBody>
                      <a:tcPr marL="47625" marR="47625" marT="47625" marB="47625" anchor="ctr"/>
                    </a:tc>
                    <a:tc>
                      <a:txBody>
                        <a:bodyPr/>
                        <a:lstStyle/>
                        <a:p>
                          <a:pPr marL="0" algn="l" defTabSz="914400" rtl="0" eaLnBrk="1" latinLnBrk="0" hangingPunct="1"/>
                          <a14:m>
                            <m:oMathPara xmlns:m="http://schemas.openxmlformats.org/officeDocument/2006/math">
                              <m:oMathParaPr>
                                <m:jc m:val="centerGroup"/>
                              </m:oMathParaPr>
                              <m:oMath xmlns:m="http://schemas.openxmlformats.org/officeDocument/2006/math">
                                <m:r>
                                  <a:rPr lang="en-GB" sz="1800" i="1" kern="1200" noProof="0" smtClean="0">
                                    <a:solidFill>
                                      <a:schemeClr val="dk1"/>
                                    </a:solidFill>
                                    <a:latin typeface="Cambria Math" panose="02040503050406030204" pitchFamily="18" charset="0"/>
                                    <a:ea typeface="+mn-ea"/>
                                    <a:cs typeface="+mn-cs"/>
                                  </a:rPr>
                                  <m:t>⋮</m:t>
                                </m:r>
                              </m:oMath>
                            </m:oMathPara>
                          </a14:m>
                          <a:endParaRPr lang="en-GB" sz="1800" i="1" kern="1200" dirty="0">
                            <a:solidFill>
                              <a:schemeClr val="dk1"/>
                            </a:solidFill>
                            <a:latin typeface="Cambria Math" panose="02040503050406030204" pitchFamily="18" charset="0"/>
                            <a:ea typeface="+mn-ea"/>
                            <a:cs typeface="+mn-cs"/>
                          </a:endParaRPr>
                        </a:p>
                      </a:txBody>
                      <a:tcPr marL="47625" marR="47625" marT="47625" marB="47625" anchor="ctr"/>
                    </a:tc>
                    <a:tc>
                      <a:txBody>
                        <a:bodyPr/>
                        <a:lstStyle/>
                        <a:p>
                          <a:pPr marL="0" algn="l" defTabSz="914400" rtl="0" eaLnBrk="1" latinLnBrk="0" hangingPunct="1"/>
                          <a14:m>
                            <m:oMathPara xmlns:m="http://schemas.openxmlformats.org/officeDocument/2006/math">
                              <m:oMathParaPr>
                                <m:jc m:val="centerGroup"/>
                              </m:oMathParaPr>
                              <m:oMath xmlns:m="http://schemas.openxmlformats.org/officeDocument/2006/math">
                                <m:r>
                                  <a:rPr lang="en-GB" sz="1800" i="1" kern="1200" noProof="0" smtClean="0">
                                    <a:solidFill>
                                      <a:schemeClr val="dk1"/>
                                    </a:solidFill>
                                    <a:latin typeface="Cambria Math" panose="02040503050406030204" pitchFamily="18" charset="0"/>
                                    <a:ea typeface="+mn-ea"/>
                                    <a:cs typeface="+mn-cs"/>
                                  </a:rPr>
                                  <m:t>⋮</m:t>
                                </m:r>
                              </m:oMath>
                            </m:oMathPara>
                          </a14:m>
                          <a:endParaRPr lang="en-GB" sz="1800" i="1" kern="1200" dirty="0">
                            <a:solidFill>
                              <a:schemeClr val="dk1"/>
                            </a:solidFill>
                            <a:latin typeface="Cambria Math" panose="02040503050406030204" pitchFamily="18" charset="0"/>
                            <a:ea typeface="+mn-ea"/>
                            <a:cs typeface="+mn-cs"/>
                          </a:endParaRPr>
                        </a:p>
                      </a:txBody>
                      <a:tcPr marL="47625" marR="47625" marT="47625" marB="47625" anchor="ctr"/>
                    </a:tc>
                    <a:extLst>
                      <a:ext uri="{0D108BD9-81ED-4DB2-BD59-A6C34878D82A}">
                        <a16:rowId xmlns:a16="http://schemas.microsoft.com/office/drawing/2014/main" val="4162456827"/>
                      </a:ext>
                    </a:extLst>
                  </a:tr>
                </a:tbl>
              </a:graphicData>
            </a:graphic>
          </p:graphicFrame>
        </mc:Choice>
        <mc:Fallback xmlns="">
          <p:graphicFrame>
            <p:nvGraphicFramePr>
              <p:cNvPr id="6" name="Content Placeholder 5">
                <a:extLst>
                  <a:ext uri="{FF2B5EF4-FFF2-40B4-BE49-F238E27FC236}">
                    <a16:creationId xmlns:a16="http://schemas.microsoft.com/office/drawing/2014/main" id="{27CABAC6-82D0-45AA-9466-4209B0DC6C99}"/>
                  </a:ext>
                </a:extLst>
              </p:cNvPr>
              <p:cNvGraphicFramePr>
                <a:graphicFrameLocks noGrp="1"/>
              </p:cNvGraphicFramePr>
              <p:nvPr>
                <p:ph idx="1"/>
                <p:extLst>
                  <p:ext uri="{D42A27DB-BD31-4B8C-83A1-F6EECF244321}">
                    <p14:modId xmlns:p14="http://schemas.microsoft.com/office/powerpoint/2010/main" val="960789406"/>
                  </p:ext>
                </p:extLst>
              </p:nvPr>
            </p:nvGraphicFramePr>
            <p:xfrm>
              <a:off x="745588" y="1547446"/>
              <a:ext cx="7723163" cy="2552588"/>
            </p:xfrm>
            <a:graphic>
              <a:graphicData uri="http://schemas.openxmlformats.org/drawingml/2006/table">
                <a:tbl>
                  <a:tblPr>
                    <a:tableStyleId>{3C2FFA5D-87B4-456A-9821-1D502468CF0F}</a:tableStyleId>
                  </a:tblPr>
                  <a:tblGrid>
                    <a:gridCol w="1386991">
                      <a:extLst>
                        <a:ext uri="{9D8B030D-6E8A-4147-A177-3AD203B41FA5}">
                          <a16:colId xmlns:a16="http://schemas.microsoft.com/office/drawing/2014/main" val="202287289"/>
                        </a:ext>
                      </a:extLst>
                    </a:gridCol>
                    <a:gridCol w="1584043">
                      <a:extLst>
                        <a:ext uri="{9D8B030D-6E8A-4147-A177-3AD203B41FA5}">
                          <a16:colId xmlns:a16="http://schemas.microsoft.com/office/drawing/2014/main" val="2612059944"/>
                        </a:ext>
                      </a:extLst>
                    </a:gridCol>
                    <a:gridCol w="1584043">
                      <a:extLst>
                        <a:ext uri="{9D8B030D-6E8A-4147-A177-3AD203B41FA5}">
                          <a16:colId xmlns:a16="http://schemas.microsoft.com/office/drawing/2014/main" val="951356730"/>
                        </a:ext>
                      </a:extLst>
                    </a:gridCol>
                    <a:gridCol w="1584043">
                      <a:extLst>
                        <a:ext uri="{9D8B030D-6E8A-4147-A177-3AD203B41FA5}">
                          <a16:colId xmlns:a16="http://schemas.microsoft.com/office/drawing/2014/main" val="4157177944"/>
                        </a:ext>
                      </a:extLst>
                    </a:gridCol>
                    <a:gridCol w="1584043">
                      <a:extLst>
                        <a:ext uri="{9D8B030D-6E8A-4147-A177-3AD203B41FA5}">
                          <a16:colId xmlns:a16="http://schemas.microsoft.com/office/drawing/2014/main" val="2658986620"/>
                        </a:ext>
                      </a:extLst>
                    </a:gridCol>
                  </a:tblGrid>
                  <a:tr h="774484">
                    <a:tc>
                      <a:txBody>
                        <a:bodyPr/>
                        <a:lstStyle/>
                        <a:p>
                          <a:pPr algn="l"/>
                          <a:r>
                            <a:rPr lang="en-GB" b="1">
                              <a:effectLst/>
                            </a:rPr>
                            <a:t>R&amp;D Spend</a:t>
                          </a:r>
                        </a:p>
                      </a:txBody>
                      <a:tcPr marL="47625" marR="47625" marT="47625" marB="47625" anchor="ctr"/>
                    </a:tc>
                    <a:tc>
                      <a:txBody>
                        <a:bodyPr/>
                        <a:lstStyle/>
                        <a:p>
                          <a:pPr algn="l"/>
                          <a:r>
                            <a:rPr lang="en-GB" b="1" dirty="0">
                              <a:effectLst/>
                            </a:rPr>
                            <a:t>Administration</a:t>
                          </a:r>
                        </a:p>
                      </a:txBody>
                      <a:tcPr marL="47625" marR="47625" marT="47625" marB="47625" anchor="ctr"/>
                    </a:tc>
                    <a:tc>
                      <a:txBody>
                        <a:bodyPr/>
                        <a:lstStyle/>
                        <a:p>
                          <a:pPr algn="l"/>
                          <a:r>
                            <a:rPr lang="en-GB" b="1">
                              <a:effectLst/>
                            </a:rPr>
                            <a:t>Marketing Spend</a:t>
                          </a:r>
                        </a:p>
                      </a:txBody>
                      <a:tcPr marL="47625" marR="47625" marT="47625" marB="47625" anchor="ctr"/>
                    </a:tc>
                    <a:tc>
                      <a:txBody>
                        <a:bodyPr/>
                        <a:lstStyle/>
                        <a:p>
                          <a:pPr algn="l"/>
                          <a:r>
                            <a:rPr lang="en-GB" b="1">
                              <a:effectLst/>
                            </a:rPr>
                            <a:t>State</a:t>
                          </a:r>
                        </a:p>
                      </a:txBody>
                      <a:tcPr marL="47625" marR="47625" marT="47625" marB="47625" anchor="ctr"/>
                    </a:tc>
                    <a:tc>
                      <a:txBody>
                        <a:bodyPr/>
                        <a:lstStyle/>
                        <a:p>
                          <a:pPr algn="l"/>
                          <a:r>
                            <a:rPr lang="en-GB" b="1">
                              <a:effectLst/>
                            </a:rPr>
                            <a:t>Profit</a:t>
                          </a:r>
                        </a:p>
                      </a:txBody>
                      <a:tcPr marL="47625" marR="47625" marT="47625" marB="47625" anchor="ctr"/>
                    </a:tc>
                    <a:extLst>
                      <a:ext uri="{0D108BD9-81ED-4DB2-BD59-A6C34878D82A}">
                        <a16:rowId xmlns:a16="http://schemas.microsoft.com/office/drawing/2014/main" val="1953413255"/>
                      </a:ext>
                    </a:extLst>
                  </a:tr>
                  <a:tr h="444526">
                    <a:tc>
                      <a:txBody>
                        <a:bodyPr/>
                        <a:lstStyle/>
                        <a:p>
                          <a:pPr algn="l"/>
                          <a:r>
                            <a:rPr lang="en-GB" dirty="0">
                              <a:effectLst/>
                            </a:rPr>
                            <a:t>165349.2</a:t>
                          </a:r>
                        </a:p>
                      </a:txBody>
                      <a:tcPr marL="47625" marR="47625" marT="47625" marB="47625" anchor="ctr"/>
                    </a:tc>
                    <a:tc>
                      <a:txBody>
                        <a:bodyPr/>
                        <a:lstStyle/>
                        <a:p>
                          <a:pPr algn="l"/>
                          <a:r>
                            <a:rPr lang="en-GB">
                              <a:effectLst/>
                            </a:rPr>
                            <a:t>136897.8</a:t>
                          </a:r>
                        </a:p>
                      </a:txBody>
                      <a:tcPr marL="47625" marR="47625" marT="47625" marB="47625" anchor="ctr"/>
                    </a:tc>
                    <a:tc>
                      <a:txBody>
                        <a:bodyPr/>
                        <a:lstStyle/>
                        <a:p>
                          <a:pPr algn="l"/>
                          <a:r>
                            <a:rPr lang="en-GB">
                              <a:effectLst/>
                            </a:rPr>
                            <a:t>471784.1</a:t>
                          </a:r>
                        </a:p>
                      </a:txBody>
                      <a:tcPr marL="47625" marR="47625" marT="47625" marB="47625" anchor="ctr"/>
                    </a:tc>
                    <a:tc>
                      <a:txBody>
                        <a:bodyPr/>
                        <a:lstStyle/>
                        <a:p>
                          <a:pPr algn="l"/>
                          <a:r>
                            <a:rPr lang="en-GB">
                              <a:effectLst/>
                            </a:rPr>
                            <a:t>New York</a:t>
                          </a:r>
                        </a:p>
                      </a:txBody>
                      <a:tcPr marL="47625" marR="47625" marT="47625" marB="47625" anchor="ctr"/>
                    </a:tc>
                    <a:tc>
                      <a:txBody>
                        <a:bodyPr/>
                        <a:lstStyle/>
                        <a:p>
                          <a:pPr algn="l"/>
                          <a:r>
                            <a:rPr lang="en-GB">
                              <a:effectLst/>
                            </a:rPr>
                            <a:t>192261.83</a:t>
                          </a:r>
                        </a:p>
                      </a:txBody>
                      <a:tcPr marL="47625" marR="47625" marT="47625" marB="47625" anchor="ctr"/>
                    </a:tc>
                    <a:extLst>
                      <a:ext uri="{0D108BD9-81ED-4DB2-BD59-A6C34878D82A}">
                        <a16:rowId xmlns:a16="http://schemas.microsoft.com/office/drawing/2014/main" val="4286813434"/>
                      </a:ext>
                    </a:extLst>
                  </a:tr>
                  <a:tr h="444526">
                    <a:tc>
                      <a:txBody>
                        <a:bodyPr/>
                        <a:lstStyle/>
                        <a:p>
                          <a:pPr algn="l"/>
                          <a:r>
                            <a:rPr lang="en-GB">
                              <a:effectLst/>
                            </a:rPr>
                            <a:t>162597.7</a:t>
                          </a:r>
                        </a:p>
                      </a:txBody>
                      <a:tcPr marL="47625" marR="47625" marT="47625" marB="47625" anchor="ctr"/>
                    </a:tc>
                    <a:tc>
                      <a:txBody>
                        <a:bodyPr/>
                        <a:lstStyle/>
                        <a:p>
                          <a:pPr algn="l"/>
                          <a:r>
                            <a:rPr lang="en-GB">
                              <a:effectLst/>
                            </a:rPr>
                            <a:t>151377.59</a:t>
                          </a:r>
                        </a:p>
                      </a:txBody>
                      <a:tcPr marL="47625" marR="47625" marT="47625" marB="47625" anchor="ctr"/>
                    </a:tc>
                    <a:tc>
                      <a:txBody>
                        <a:bodyPr/>
                        <a:lstStyle/>
                        <a:p>
                          <a:pPr algn="l"/>
                          <a:r>
                            <a:rPr lang="en-GB">
                              <a:effectLst/>
                            </a:rPr>
                            <a:t>443898.53</a:t>
                          </a:r>
                        </a:p>
                      </a:txBody>
                      <a:tcPr marL="47625" marR="47625" marT="47625" marB="47625" anchor="ctr"/>
                    </a:tc>
                    <a:tc>
                      <a:txBody>
                        <a:bodyPr/>
                        <a:lstStyle/>
                        <a:p>
                          <a:pPr algn="l"/>
                          <a:r>
                            <a:rPr lang="en-GB">
                              <a:effectLst/>
                            </a:rPr>
                            <a:t>California</a:t>
                          </a:r>
                        </a:p>
                      </a:txBody>
                      <a:tcPr marL="47625" marR="47625" marT="47625" marB="47625" anchor="ctr"/>
                    </a:tc>
                    <a:tc>
                      <a:txBody>
                        <a:bodyPr/>
                        <a:lstStyle/>
                        <a:p>
                          <a:pPr algn="l"/>
                          <a:r>
                            <a:rPr lang="en-GB">
                              <a:effectLst/>
                            </a:rPr>
                            <a:t>191792.06</a:t>
                          </a:r>
                        </a:p>
                      </a:txBody>
                      <a:tcPr marL="47625" marR="47625" marT="47625" marB="47625" anchor="ctr"/>
                    </a:tc>
                    <a:extLst>
                      <a:ext uri="{0D108BD9-81ED-4DB2-BD59-A6C34878D82A}">
                        <a16:rowId xmlns:a16="http://schemas.microsoft.com/office/drawing/2014/main" val="955093960"/>
                      </a:ext>
                    </a:extLst>
                  </a:tr>
                  <a:tr h="444526">
                    <a:tc>
                      <a:txBody>
                        <a:bodyPr/>
                        <a:lstStyle/>
                        <a:p>
                          <a:pPr algn="l"/>
                          <a:r>
                            <a:rPr lang="en-GB">
                              <a:effectLst/>
                            </a:rPr>
                            <a:t>153441.51</a:t>
                          </a:r>
                        </a:p>
                      </a:txBody>
                      <a:tcPr marL="47625" marR="47625" marT="47625" marB="47625" anchor="ctr"/>
                    </a:tc>
                    <a:tc>
                      <a:txBody>
                        <a:bodyPr/>
                        <a:lstStyle/>
                        <a:p>
                          <a:pPr algn="l"/>
                          <a:r>
                            <a:rPr lang="en-GB">
                              <a:effectLst/>
                            </a:rPr>
                            <a:t>101145.55</a:t>
                          </a:r>
                        </a:p>
                      </a:txBody>
                      <a:tcPr marL="47625" marR="47625" marT="47625" marB="47625" anchor="ctr"/>
                    </a:tc>
                    <a:tc>
                      <a:txBody>
                        <a:bodyPr/>
                        <a:lstStyle/>
                        <a:p>
                          <a:pPr algn="l"/>
                          <a:r>
                            <a:rPr lang="en-GB">
                              <a:effectLst/>
                            </a:rPr>
                            <a:t>407934.54</a:t>
                          </a:r>
                        </a:p>
                      </a:txBody>
                      <a:tcPr marL="47625" marR="47625" marT="47625" marB="47625" anchor="ctr"/>
                    </a:tc>
                    <a:tc>
                      <a:txBody>
                        <a:bodyPr/>
                        <a:lstStyle/>
                        <a:p>
                          <a:pPr algn="l"/>
                          <a:r>
                            <a:rPr lang="en-GB">
                              <a:effectLst/>
                            </a:rPr>
                            <a:t>Florida</a:t>
                          </a:r>
                        </a:p>
                      </a:txBody>
                      <a:tcPr marL="47625" marR="47625" marT="47625" marB="47625" anchor="ctr"/>
                    </a:tc>
                    <a:tc>
                      <a:txBody>
                        <a:bodyPr/>
                        <a:lstStyle/>
                        <a:p>
                          <a:pPr algn="l"/>
                          <a:r>
                            <a:rPr lang="en-GB">
                              <a:effectLst/>
                            </a:rPr>
                            <a:t>191050.39</a:t>
                          </a:r>
                        </a:p>
                      </a:txBody>
                      <a:tcPr marL="47625" marR="47625" marT="47625" marB="47625" anchor="ctr"/>
                    </a:tc>
                    <a:extLst>
                      <a:ext uri="{0D108BD9-81ED-4DB2-BD59-A6C34878D82A}">
                        <a16:rowId xmlns:a16="http://schemas.microsoft.com/office/drawing/2014/main" val="246112851"/>
                      </a:ext>
                    </a:extLst>
                  </a:tr>
                  <a:tr h="444526">
                    <a:tc>
                      <a:txBody>
                        <a:bodyPr/>
                        <a:lstStyle/>
                        <a:p>
                          <a:endParaRPr lang="en-US"/>
                        </a:p>
                      </a:txBody>
                      <a:tcPr marL="47625" marR="47625" marT="47625" marB="47625" anchor="ctr">
                        <a:blipFill>
                          <a:blip r:embed="rId2"/>
                          <a:stretch>
                            <a:fillRect l="-439" t="-475342" r="-456579" b="-1370"/>
                          </a:stretch>
                        </a:blipFill>
                      </a:tcPr>
                    </a:tc>
                    <a:tc>
                      <a:txBody>
                        <a:bodyPr/>
                        <a:lstStyle/>
                        <a:p>
                          <a:endParaRPr lang="en-US"/>
                        </a:p>
                      </a:txBody>
                      <a:tcPr marL="47625" marR="47625" marT="47625" marB="47625" anchor="ctr">
                        <a:blipFill>
                          <a:blip r:embed="rId2"/>
                          <a:stretch>
                            <a:fillRect l="-88077" t="-475342" r="-300385" b="-1370"/>
                          </a:stretch>
                        </a:blipFill>
                      </a:tcPr>
                    </a:tc>
                    <a:tc>
                      <a:txBody>
                        <a:bodyPr/>
                        <a:lstStyle/>
                        <a:p>
                          <a:endParaRPr lang="en-US"/>
                        </a:p>
                      </a:txBody>
                      <a:tcPr marL="47625" marR="47625" marT="47625" marB="47625" anchor="ctr">
                        <a:blipFill>
                          <a:blip r:embed="rId2"/>
                          <a:stretch>
                            <a:fillRect l="-188077" t="-475342" r="-200385" b="-1370"/>
                          </a:stretch>
                        </a:blipFill>
                      </a:tcPr>
                    </a:tc>
                    <a:tc>
                      <a:txBody>
                        <a:bodyPr/>
                        <a:lstStyle/>
                        <a:p>
                          <a:endParaRPr lang="en-US"/>
                        </a:p>
                      </a:txBody>
                      <a:tcPr marL="47625" marR="47625" marT="47625" marB="47625" anchor="ctr">
                        <a:blipFill>
                          <a:blip r:embed="rId2"/>
                          <a:stretch>
                            <a:fillRect l="-288077" t="-475342" r="-100385" b="-1370"/>
                          </a:stretch>
                        </a:blipFill>
                      </a:tcPr>
                    </a:tc>
                    <a:tc>
                      <a:txBody>
                        <a:bodyPr/>
                        <a:lstStyle/>
                        <a:p>
                          <a:endParaRPr lang="en-US"/>
                        </a:p>
                      </a:txBody>
                      <a:tcPr marL="47625" marR="47625" marT="47625" marB="47625" anchor="ctr">
                        <a:blipFill>
                          <a:blip r:embed="rId2"/>
                          <a:stretch>
                            <a:fillRect l="-388077" t="-475342" r="-385" b="-1370"/>
                          </a:stretch>
                        </a:blipFill>
                      </a:tcPr>
                    </a:tc>
                    <a:extLst>
                      <a:ext uri="{0D108BD9-81ED-4DB2-BD59-A6C34878D82A}">
                        <a16:rowId xmlns:a16="http://schemas.microsoft.com/office/drawing/2014/main" val="4162456827"/>
                      </a:ext>
                    </a:extLst>
                  </a:tr>
                </a:tbl>
              </a:graphicData>
            </a:graphic>
          </p:graphicFrame>
        </mc:Fallback>
      </mc:AlternateContent>
      <p:sp>
        <p:nvSpPr>
          <p:cNvPr id="7" name="TextBox 6">
            <a:extLst>
              <a:ext uri="{FF2B5EF4-FFF2-40B4-BE49-F238E27FC236}">
                <a16:creationId xmlns:a16="http://schemas.microsoft.com/office/drawing/2014/main" id="{4E4D64DB-D943-4DB6-946D-3F8E0649F627}"/>
              </a:ext>
            </a:extLst>
          </p:cNvPr>
          <p:cNvSpPr txBox="1"/>
          <p:nvPr/>
        </p:nvSpPr>
        <p:spPr>
          <a:xfrm>
            <a:off x="133791" y="4557857"/>
            <a:ext cx="11867709" cy="1980029"/>
          </a:xfrm>
          <a:prstGeom prst="rect">
            <a:avLst/>
          </a:prstGeom>
          <a:noFill/>
        </p:spPr>
        <p:txBody>
          <a:bodyPr wrap="square" rtlCol="0">
            <a:spAutoFit/>
          </a:bodyPr>
          <a:lstStyle/>
          <a:p>
            <a:pPr marL="457200" indent="-457200">
              <a:spcBef>
                <a:spcPts val="1000"/>
              </a:spcBef>
              <a:buFont typeface="Courier New" panose="02070309020205020404" pitchFamily="49" charset="0"/>
              <a:buChar char="o"/>
            </a:pPr>
            <a:r>
              <a:rPr lang="en-GB" sz="2600" dirty="0">
                <a:solidFill>
                  <a:srgbClr val="0D405F"/>
                </a:solidFill>
                <a:latin typeface="Inter"/>
              </a:rPr>
              <a:t>We are now going to investigate  real-life application of multilinear regression</a:t>
            </a:r>
          </a:p>
          <a:p>
            <a:pPr marL="457200" indent="-457200">
              <a:spcBef>
                <a:spcPts val="1000"/>
              </a:spcBef>
              <a:buFont typeface="Courier New" panose="02070309020205020404" pitchFamily="49" charset="0"/>
              <a:buChar char="o"/>
            </a:pPr>
            <a:r>
              <a:rPr lang="en-GB" sz="2600" dirty="0">
                <a:solidFill>
                  <a:srgbClr val="0D405F"/>
                </a:solidFill>
                <a:latin typeface="Inter"/>
              </a:rPr>
              <a:t>The above table shows multiple data features and we are going to model how columns 1-4 affect our profit.</a:t>
            </a:r>
          </a:p>
          <a:p>
            <a:pPr>
              <a:spcBef>
                <a:spcPts val="1000"/>
              </a:spcBef>
            </a:pPr>
            <a:endParaRPr lang="en-GB" sz="2800" dirty="0">
              <a:solidFill>
                <a:srgbClr val="7100A0"/>
              </a:solidFill>
              <a:latin typeface="Avenir Book" panose="02000503020000020003" pitchFamily="2" charset="0"/>
            </a:endParaRPr>
          </a:p>
        </p:txBody>
      </p:sp>
    </p:spTree>
    <p:extLst>
      <p:ext uri="{BB962C8B-B14F-4D97-AF65-F5344CB8AC3E}">
        <p14:creationId xmlns:p14="http://schemas.microsoft.com/office/powerpoint/2010/main" val="3262137294"/>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A53CA0-1CA4-3947-868F-4591DD5B6704}"/>
              </a:ext>
            </a:extLst>
          </p:cNvPr>
          <p:cNvSpPr>
            <a:spLocks noGrp="1"/>
          </p:cNvSpPr>
          <p:nvPr>
            <p:ph type="title"/>
          </p:nvPr>
        </p:nvSpPr>
        <p:spPr/>
        <p:txBody>
          <a:bodyPr/>
          <a:lstStyle/>
          <a:p>
            <a:r>
              <a:rPr lang="en-US" dirty="0"/>
              <a:t>What is Linear Algebra?</a:t>
            </a:r>
          </a:p>
        </p:txBody>
      </p:sp>
      <p:sp>
        <p:nvSpPr>
          <p:cNvPr id="3" name="Content Placeholder 2">
            <a:extLst>
              <a:ext uri="{FF2B5EF4-FFF2-40B4-BE49-F238E27FC236}">
                <a16:creationId xmlns:a16="http://schemas.microsoft.com/office/drawing/2014/main" id="{4FE9651D-A313-DB49-833B-59F91984C307}"/>
              </a:ext>
            </a:extLst>
          </p:cNvPr>
          <p:cNvSpPr>
            <a:spLocks noGrp="1"/>
          </p:cNvSpPr>
          <p:nvPr>
            <p:ph idx="1"/>
          </p:nvPr>
        </p:nvSpPr>
        <p:spPr/>
        <p:txBody>
          <a:bodyPr>
            <a:normAutofit/>
          </a:bodyPr>
          <a:lstStyle/>
          <a:p>
            <a:r>
              <a:rPr lang="en-GB" dirty="0">
                <a:solidFill>
                  <a:srgbClr val="0D405F"/>
                </a:solidFill>
                <a:latin typeface="Cambria Math" panose="02040503050406030204" pitchFamily="18" charset="0"/>
              </a:rPr>
              <a:t>Linear algebra is the study of lines and planes, vector spaces and mappings that are required for linear transforms.</a:t>
            </a:r>
          </a:p>
          <a:p>
            <a:r>
              <a:rPr lang="en-GB" dirty="0">
                <a:solidFill>
                  <a:srgbClr val="0D405F"/>
                </a:solidFill>
                <a:latin typeface="Cambria Math" panose="02040503050406030204" pitchFamily="18" charset="0"/>
              </a:rPr>
              <a:t>It is a branch of Mathematics typically concern matrices and vectors.</a:t>
            </a:r>
          </a:p>
          <a:p>
            <a:r>
              <a:rPr lang="en-GB" dirty="0">
                <a:solidFill>
                  <a:srgbClr val="0D405F"/>
                </a:solidFill>
                <a:latin typeface="Cambria Math" panose="02040503050406030204" pitchFamily="18" charset="0"/>
              </a:rPr>
              <a:t>It is extremely useful in the field of Data Science and Machine Learning as we often use matrices to represent a dataset.</a:t>
            </a:r>
            <a:endParaRPr lang="en-US" dirty="0">
              <a:solidFill>
                <a:srgbClr val="0D405F"/>
              </a:solidFill>
              <a:latin typeface="Cambria Math" panose="02040503050406030204" pitchFamily="18" charset="0"/>
            </a:endParaRPr>
          </a:p>
          <a:p>
            <a:endParaRPr lang="en-US" dirty="0">
              <a:solidFill>
                <a:srgbClr val="0D405F"/>
              </a:solidFill>
              <a:latin typeface="Cambria Math" panose="02040503050406030204" pitchFamily="18" charset="0"/>
            </a:endParaRPr>
          </a:p>
        </p:txBody>
      </p:sp>
    </p:spTree>
    <p:extLst>
      <p:ext uri="{BB962C8B-B14F-4D97-AF65-F5344CB8AC3E}">
        <p14:creationId xmlns:p14="http://schemas.microsoft.com/office/powerpoint/2010/main" val="486119250"/>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68101F-AD69-4E82-BEDD-887ACD4CE2B2}"/>
              </a:ext>
            </a:extLst>
          </p:cNvPr>
          <p:cNvSpPr>
            <a:spLocks noGrp="1"/>
          </p:cNvSpPr>
          <p:nvPr>
            <p:ph type="title"/>
          </p:nvPr>
        </p:nvSpPr>
        <p:spPr>
          <a:xfrm>
            <a:off x="420173" y="-7029"/>
            <a:ext cx="10515600" cy="1325563"/>
          </a:xfrm>
        </p:spPr>
        <p:txBody>
          <a:bodyPr/>
          <a:lstStyle/>
          <a:p>
            <a:r>
              <a:rPr lang="en-GB" dirty="0"/>
              <a:t>An example of multilinear regression</a:t>
            </a:r>
          </a:p>
        </p:txBody>
      </p:sp>
      <mc:AlternateContent xmlns:mc="http://schemas.openxmlformats.org/markup-compatibility/2006" xmlns:a14="http://schemas.microsoft.com/office/drawing/2010/main">
        <mc:Choice Requires="a14">
          <p:graphicFrame>
            <p:nvGraphicFramePr>
              <p:cNvPr id="6" name="Content Placeholder 5">
                <a:extLst>
                  <a:ext uri="{FF2B5EF4-FFF2-40B4-BE49-F238E27FC236}">
                    <a16:creationId xmlns:a16="http://schemas.microsoft.com/office/drawing/2014/main" id="{27CABAC6-82D0-45AA-9466-4209B0DC6C99}"/>
                  </a:ext>
                </a:extLst>
              </p:cNvPr>
              <p:cNvGraphicFramePr>
                <a:graphicFrameLocks noGrp="1"/>
              </p:cNvGraphicFramePr>
              <p:nvPr>
                <p:ph idx="1"/>
              </p:nvPr>
            </p:nvGraphicFramePr>
            <p:xfrm>
              <a:off x="745588" y="1547446"/>
              <a:ext cx="7723163" cy="2552588"/>
            </p:xfrm>
            <a:graphic>
              <a:graphicData uri="http://schemas.openxmlformats.org/drawingml/2006/table">
                <a:tbl>
                  <a:tblPr>
                    <a:tableStyleId>{3C2FFA5D-87B4-456A-9821-1D502468CF0F}</a:tableStyleId>
                  </a:tblPr>
                  <a:tblGrid>
                    <a:gridCol w="1386991">
                      <a:extLst>
                        <a:ext uri="{9D8B030D-6E8A-4147-A177-3AD203B41FA5}">
                          <a16:colId xmlns:a16="http://schemas.microsoft.com/office/drawing/2014/main" val="202287289"/>
                        </a:ext>
                      </a:extLst>
                    </a:gridCol>
                    <a:gridCol w="1584043">
                      <a:extLst>
                        <a:ext uri="{9D8B030D-6E8A-4147-A177-3AD203B41FA5}">
                          <a16:colId xmlns:a16="http://schemas.microsoft.com/office/drawing/2014/main" val="2612059944"/>
                        </a:ext>
                      </a:extLst>
                    </a:gridCol>
                    <a:gridCol w="1584043">
                      <a:extLst>
                        <a:ext uri="{9D8B030D-6E8A-4147-A177-3AD203B41FA5}">
                          <a16:colId xmlns:a16="http://schemas.microsoft.com/office/drawing/2014/main" val="951356730"/>
                        </a:ext>
                      </a:extLst>
                    </a:gridCol>
                    <a:gridCol w="1584043">
                      <a:extLst>
                        <a:ext uri="{9D8B030D-6E8A-4147-A177-3AD203B41FA5}">
                          <a16:colId xmlns:a16="http://schemas.microsoft.com/office/drawing/2014/main" val="4157177944"/>
                        </a:ext>
                      </a:extLst>
                    </a:gridCol>
                    <a:gridCol w="1584043">
                      <a:extLst>
                        <a:ext uri="{9D8B030D-6E8A-4147-A177-3AD203B41FA5}">
                          <a16:colId xmlns:a16="http://schemas.microsoft.com/office/drawing/2014/main" val="2658986620"/>
                        </a:ext>
                      </a:extLst>
                    </a:gridCol>
                  </a:tblGrid>
                  <a:tr h="774484">
                    <a:tc>
                      <a:txBody>
                        <a:bodyPr/>
                        <a:lstStyle/>
                        <a:p>
                          <a:pPr algn="l"/>
                          <a:r>
                            <a:rPr lang="en-GB" b="1">
                              <a:effectLst/>
                            </a:rPr>
                            <a:t>R&amp;D Spend</a:t>
                          </a:r>
                        </a:p>
                      </a:txBody>
                      <a:tcPr marL="47625" marR="47625" marT="47625" marB="47625" anchor="ctr"/>
                    </a:tc>
                    <a:tc>
                      <a:txBody>
                        <a:bodyPr/>
                        <a:lstStyle/>
                        <a:p>
                          <a:pPr algn="l"/>
                          <a:r>
                            <a:rPr lang="en-GB" b="1" dirty="0">
                              <a:effectLst/>
                            </a:rPr>
                            <a:t>Administration</a:t>
                          </a:r>
                        </a:p>
                      </a:txBody>
                      <a:tcPr marL="47625" marR="47625" marT="47625" marB="47625" anchor="ctr"/>
                    </a:tc>
                    <a:tc>
                      <a:txBody>
                        <a:bodyPr/>
                        <a:lstStyle/>
                        <a:p>
                          <a:pPr algn="l"/>
                          <a:r>
                            <a:rPr lang="en-GB" b="1">
                              <a:effectLst/>
                            </a:rPr>
                            <a:t>Marketing Spend</a:t>
                          </a:r>
                        </a:p>
                      </a:txBody>
                      <a:tcPr marL="47625" marR="47625" marT="47625" marB="47625" anchor="ctr"/>
                    </a:tc>
                    <a:tc>
                      <a:txBody>
                        <a:bodyPr/>
                        <a:lstStyle/>
                        <a:p>
                          <a:pPr algn="l"/>
                          <a:r>
                            <a:rPr lang="en-GB" b="1">
                              <a:effectLst/>
                            </a:rPr>
                            <a:t>State</a:t>
                          </a:r>
                        </a:p>
                      </a:txBody>
                      <a:tcPr marL="47625" marR="47625" marT="47625" marB="47625" anchor="ctr"/>
                    </a:tc>
                    <a:tc>
                      <a:txBody>
                        <a:bodyPr/>
                        <a:lstStyle/>
                        <a:p>
                          <a:pPr algn="l"/>
                          <a:r>
                            <a:rPr lang="en-GB" b="1">
                              <a:effectLst/>
                            </a:rPr>
                            <a:t>Profit</a:t>
                          </a:r>
                        </a:p>
                      </a:txBody>
                      <a:tcPr marL="47625" marR="47625" marT="47625" marB="47625" anchor="ctr"/>
                    </a:tc>
                    <a:extLst>
                      <a:ext uri="{0D108BD9-81ED-4DB2-BD59-A6C34878D82A}">
                        <a16:rowId xmlns:a16="http://schemas.microsoft.com/office/drawing/2014/main" val="1953413255"/>
                      </a:ext>
                    </a:extLst>
                  </a:tr>
                  <a:tr h="444526">
                    <a:tc>
                      <a:txBody>
                        <a:bodyPr/>
                        <a:lstStyle/>
                        <a:p>
                          <a:pPr algn="l"/>
                          <a:r>
                            <a:rPr lang="en-GB" dirty="0">
                              <a:effectLst/>
                            </a:rPr>
                            <a:t>165349.2</a:t>
                          </a:r>
                        </a:p>
                      </a:txBody>
                      <a:tcPr marL="47625" marR="47625" marT="47625" marB="47625" anchor="ctr"/>
                    </a:tc>
                    <a:tc>
                      <a:txBody>
                        <a:bodyPr/>
                        <a:lstStyle/>
                        <a:p>
                          <a:pPr algn="l"/>
                          <a:r>
                            <a:rPr lang="en-GB">
                              <a:effectLst/>
                            </a:rPr>
                            <a:t>136897.8</a:t>
                          </a:r>
                        </a:p>
                      </a:txBody>
                      <a:tcPr marL="47625" marR="47625" marT="47625" marB="47625" anchor="ctr"/>
                    </a:tc>
                    <a:tc>
                      <a:txBody>
                        <a:bodyPr/>
                        <a:lstStyle/>
                        <a:p>
                          <a:pPr algn="l"/>
                          <a:r>
                            <a:rPr lang="en-GB">
                              <a:effectLst/>
                            </a:rPr>
                            <a:t>471784.1</a:t>
                          </a:r>
                        </a:p>
                      </a:txBody>
                      <a:tcPr marL="47625" marR="47625" marT="47625" marB="47625" anchor="ctr"/>
                    </a:tc>
                    <a:tc>
                      <a:txBody>
                        <a:bodyPr/>
                        <a:lstStyle/>
                        <a:p>
                          <a:pPr algn="l"/>
                          <a:r>
                            <a:rPr lang="en-GB">
                              <a:effectLst/>
                            </a:rPr>
                            <a:t>New York</a:t>
                          </a:r>
                        </a:p>
                      </a:txBody>
                      <a:tcPr marL="47625" marR="47625" marT="47625" marB="47625" anchor="ctr"/>
                    </a:tc>
                    <a:tc>
                      <a:txBody>
                        <a:bodyPr/>
                        <a:lstStyle/>
                        <a:p>
                          <a:pPr algn="l"/>
                          <a:r>
                            <a:rPr lang="en-GB">
                              <a:effectLst/>
                            </a:rPr>
                            <a:t>192261.83</a:t>
                          </a:r>
                        </a:p>
                      </a:txBody>
                      <a:tcPr marL="47625" marR="47625" marT="47625" marB="47625" anchor="ctr"/>
                    </a:tc>
                    <a:extLst>
                      <a:ext uri="{0D108BD9-81ED-4DB2-BD59-A6C34878D82A}">
                        <a16:rowId xmlns:a16="http://schemas.microsoft.com/office/drawing/2014/main" val="4286813434"/>
                      </a:ext>
                    </a:extLst>
                  </a:tr>
                  <a:tr h="444526">
                    <a:tc>
                      <a:txBody>
                        <a:bodyPr/>
                        <a:lstStyle/>
                        <a:p>
                          <a:pPr algn="l"/>
                          <a:r>
                            <a:rPr lang="en-GB">
                              <a:effectLst/>
                            </a:rPr>
                            <a:t>162597.7</a:t>
                          </a:r>
                        </a:p>
                      </a:txBody>
                      <a:tcPr marL="47625" marR="47625" marT="47625" marB="47625" anchor="ctr"/>
                    </a:tc>
                    <a:tc>
                      <a:txBody>
                        <a:bodyPr/>
                        <a:lstStyle/>
                        <a:p>
                          <a:pPr algn="l"/>
                          <a:r>
                            <a:rPr lang="en-GB">
                              <a:effectLst/>
                            </a:rPr>
                            <a:t>151377.59</a:t>
                          </a:r>
                        </a:p>
                      </a:txBody>
                      <a:tcPr marL="47625" marR="47625" marT="47625" marB="47625" anchor="ctr"/>
                    </a:tc>
                    <a:tc>
                      <a:txBody>
                        <a:bodyPr/>
                        <a:lstStyle/>
                        <a:p>
                          <a:pPr algn="l"/>
                          <a:r>
                            <a:rPr lang="en-GB">
                              <a:effectLst/>
                            </a:rPr>
                            <a:t>443898.53</a:t>
                          </a:r>
                        </a:p>
                      </a:txBody>
                      <a:tcPr marL="47625" marR="47625" marT="47625" marB="47625" anchor="ctr"/>
                    </a:tc>
                    <a:tc>
                      <a:txBody>
                        <a:bodyPr/>
                        <a:lstStyle/>
                        <a:p>
                          <a:pPr algn="l"/>
                          <a:r>
                            <a:rPr lang="en-GB">
                              <a:effectLst/>
                            </a:rPr>
                            <a:t>California</a:t>
                          </a:r>
                        </a:p>
                      </a:txBody>
                      <a:tcPr marL="47625" marR="47625" marT="47625" marB="47625" anchor="ctr"/>
                    </a:tc>
                    <a:tc>
                      <a:txBody>
                        <a:bodyPr/>
                        <a:lstStyle/>
                        <a:p>
                          <a:pPr algn="l"/>
                          <a:r>
                            <a:rPr lang="en-GB">
                              <a:effectLst/>
                            </a:rPr>
                            <a:t>191792.06</a:t>
                          </a:r>
                        </a:p>
                      </a:txBody>
                      <a:tcPr marL="47625" marR="47625" marT="47625" marB="47625" anchor="ctr"/>
                    </a:tc>
                    <a:extLst>
                      <a:ext uri="{0D108BD9-81ED-4DB2-BD59-A6C34878D82A}">
                        <a16:rowId xmlns:a16="http://schemas.microsoft.com/office/drawing/2014/main" val="955093960"/>
                      </a:ext>
                    </a:extLst>
                  </a:tr>
                  <a:tr h="444526">
                    <a:tc>
                      <a:txBody>
                        <a:bodyPr/>
                        <a:lstStyle/>
                        <a:p>
                          <a:pPr algn="l"/>
                          <a:r>
                            <a:rPr lang="en-GB">
                              <a:effectLst/>
                            </a:rPr>
                            <a:t>153441.51</a:t>
                          </a:r>
                        </a:p>
                      </a:txBody>
                      <a:tcPr marL="47625" marR="47625" marT="47625" marB="47625" anchor="ctr"/>
                    </a:tc>
                    <a:tc>
                      <a:txBody>
                        <a:bodyPr/>
                        <a:lstStyle/>
                        <a:p>
                          <a:pPr algn="l"/>
                          <a:r>
                            <a:rPr lang="en-GB">
                              <a:effectLst/>
                            </a:rPr>
                            <a:t>101145.55</a:t>
                          </a:r>
                        </a:p>
                      </a:txBody>
                      <a:tcPr marL="47625" marR="47625" marT="47625" marB="47625" anchor="ctr"/>
                    </a:tc>
                    <a:tc>
                      <a:txBody>
                        <a:bodyPr/>
                        <a:lstStyle/>
                        <a:p>
                          <a:pPr algn="l"/>
                          <a:r>
                            <a:rPr lang="en-GB">
                              <a:effectLst/>
                            </a:rPr>
                            <a:t>407934.54</a:t>
                          </a:r>
                        </a:p>
                      </a:txBody>
                      <a:tcPr marL="47625" marR="47625" marT="47625" marB="47625" anchor="ctr"/>
                    </a:tc>
                    <a:tc>
                      <a:txBody>
                        <a:bodyPr/>
                        <a:lstStyle/>
                        <a:p>
                          <a:pPr algn="l"/>
                          <a:r>
                            <a:rPr lang="en-GB">
                              <a:effectLst/>
                            </a:rPr>
                            <a:t>Florida</a:t>
                          </a:r>
                        </a:p>
                      </a:txBody>
                      <a:tcPr marL="47625" marR="47625" marT="47625" marB="47625" anchor="ctr"/>
                    </a:tc>
                    <a:tc>
                      <a:txBody>
                        <a:bodyPr/>
                        <a:lstStyle/>
                        <a:p>
                          <a:pPr algn="l"/>
                          <a:r>
                            <a:rPr lang="en-GB">
                              <a:effectLst/>
                            </a:rPr>
                            <a:t>191050.39</a:t>
                          </a:r>
                        </a:p>
                      </a:txBody>
                      <a:tcPr marL="47625" marR="47625" marT="47625" marB="47625" anchor="ctr"/>
                    </a:tc>
                    <a:extLst>
                      <a:ext uri="{0D108BD9-81ED-4DB2-BD59-A6C34878D82A}">
                        <a16:rowId xmlns:a16="http://schemas.microsoft.com/office/drawing/2014/main" val="246112851"/>
                      </a:ext>
                    </a:extLst>
                  </a:tr>
                  <a:tr h="444526">
                    <a:tc>
                      <a:txBody>
                        <a:bodyPr/>
                        <a:lstStyle/>
                        <a:p>
                          <a:pPr algn="l"/>
                          <a14:m>
                            <m:oMathPara xmlns:m="http://schemas.openxmlformats.org/officeDocument/2006/math">
                              <m:oMathParaPr>
                                <m:jc m:val="centerGroup"/>
                              </m:oMathParaPr>
                              <m:oMath xmlns:m="http://schemas.openxmlformats.org/officeDocument/2006/math">
                                <m:r>
                                  <a:rPr lang="en-GB" i="1" smtClean="0">
                                    <a:latin typeface="Cambria Math" panose="02040503050406030204" pitchFamily="18" charset="0"/>
                                  </a:rPr>
                                  <m:t>⋮</m:t>
                                </m:r>
                              </m:oMath>
                            </m:oMathPara>
                          </a14:m>
                          <a:endParaRPr lang="en-GB" dirty="0">
                            <a:effectLst/>
                          </a:endParaRPr>
                        </a:p>
                      </a:txBody>
                      <a:tcPr marL="47625" marR="47625" marT="47625" marB="47625" anchor="ctr"/>
                    </a:tc>
                    <a:tc>
                      <a:txBody>
                        <a:bodyPr/>
                        <a:lstStyle/>
                        <a:p>
                          <a:pPr marL="0" algn="l" defTabSz="914400" rtl="0" eaLnBrk="1" latinLnBrk="0" hangingPunct="1"/>
                          <a14:m>
                            <m:oMathPara xmlns:m="http://schemas.openxmlformats.org/officeDocument/2006/math">
                              <m:oMathParaPr>
                                <m:jc m:val="centerGroup"/>
                              </m:oMathParaPr>
                              <m:oMath xmlns:m="http://schemas.openxmlformats.org/officeDocument/2006/math">
                                <m:r>
                                  <a:rPr lang="en-GB" sz="1800" i="1" kern="1200" noProof="0" smtClean="0">
                                    <a:solidFill>
                                      <a:schemeClr val="dk1"/>
                                    </a:solidFill>
                                    <a:latin typeface="Cambria Math" panose="02040503050406030204" pitchFamily="18" charset="0"/>
                                    <a:ea typeface="+mn-ea"/>
                                    <a:cs typeface="+mn-cs"/>
                                  </a:rPr>
                                  <m:t>⋮</m:t>
                                </m:r>
                              </m:oMath>
                            </m:oMathPara>
                          </a14:m>
                          <a:endParaRPr lang="en-GB" sz="1800" i="1" kern="1200" dirty="0">
                            <a:solidFill>
                              <a:schemeClr val="dk1"/>
                            </a:solidFill>
                            <a:latin typeface="Cambria Math" panose="02040503050406030204" pitchFamily="18" charset="0"/>
                            <a:ea typeface="+mn-ea"/>
                            <a:cs typeface="+mn-cs"/>
                          </a:endParaRPr>
                        </a:p>
                      </a:txBody>
                      <a:tcPr marL="47625" marR="47625" marT="47625" marB="47625" anchor="ctr"/>
                    </a:tc>
                    <a:tc>
                      <a:txBody>
                        <a:bodyPr/>
                        <a:lstStyle/>
                        <a:p>
                          <a:pPr marL="0" algn="l" defTabSz="914400" rtl="0" eaLnBrk="1" latinLnBrk="0" hangingPunct="1"/>
                          <a14:m>
                            <m:oMathPara xmlns:m="http://schemas.openxmlformats.org/officeDocument/2006/math">
                              <m:oMathParaPr>
                                <m:jc m:val="centerGroup"/>
                              </m:oMathParaPr>
                              <m:oMath xmlns:m="http://schemas.openxmlformats.org/officeDocument/2006/math">
                                <m:r>
                                  <a:rPr lang="en-GB" sz="1800" i="1" kern="1200" noProof="0" smtClean="0">
                                    <a:solidFill>
                                      <a:schemeClr val="dk1"/>
                                    </a:solidFill>
                                    <a:latin typeface="Cambria Math" panose="02040503050406030204" pitchFamily="18" charset="0"/>
                                    <a:ea typeface="+mn-ea"/>
                                    <a:cs typeface="+mn-cs"/>
                                  </a:rPr>
                                  <m:t>⋮</m:t>
                                </m:r>
                              </m:oMath>
                            </m:oMathPara>
                          </a14:m>
                          <a:endParaRPr lang="en-GB" sz="1800" i="1" kern="1200" dirty="0">
                            <a:solidFill>
                              <a:schemeClr val="dk1"/>
                            </a:solidFill>
                            <a:latin typeface="Cambria Math" panose="02040503050406030204" pitchFamily="18" charset="0"/>
                            <a:ea typeface="+mn-ea"/>
                            <a:cs typeface="+mn-cs"/>
                          </a:endParaRPr>
                        </a:p>
                      </a:txBody>
                      <a:tcPr marL="47625" marR="47625" marT="47625" marB="47625" anchor="ctr"/>
                    </a:tc>
                    <a:tc>
                      <a:txBody>
                        <a:bodyPr/>
                        <a:lstStyle/>
                        <a:p>
                          <a:pPr marL="0" algn="l" defTabSz="914400" rtl="0" eaLnBrk="1" latinLnBrk="0" hangingPunct="1"/>
                          <a14:m>
                            <m:oMathPara xmlns:m="http://schemas.openxmlformats.org/officeDocument/2006/math">
                              <m:oMathParaPr>
                                <m:jc m:val="centerGroup"/>
                              </m:oMathParaPr>
                              <m:oMath xmlns:m="http://schemas.openxmlformats.org/officeDocument/2006/math">
                                <m:r>
                                  <a:rPr lang="en-GB" sz="1800" i="1" kern="1200" noProof="0" smtClean="0">
                                    <a:solidFill>
                                      <a:schemeClr val="dk1"/>
                                    </a:solidFill>
                                    <a:latin typeface="Cambria Math" panose="02040503050406030204" pitchFamily="18" charset="0"/>
                                    <a:ea typeface="+mn-ea"/>
                                    <a:cs typeface="+mn-cs"/>
                                  </a:rPr>
                                  <m:t>⋮</m:t>
                                </m:r>
                              </m:oMath>
                            </m:oMathPara>
                          </a14:m>
                          <a:endParaRPr lang="en-GB" sz="1800" i="1" kern="1200" dirty="0">
                            <a:solidFill>
                              <a:schemeClr val="dk1"/>
                            </a:solidFill>
                            <a:latin typeface="Cambria Math" panose="02040503050406030204" pitchFamily="18" charset="0"/>
                            <a:ea typeface="+mn-ea"/>
                            <a:cs typeface="+mn-cs"/>
                          </a:endParaRPr>
                        </a:p>
                      </a:txBody>
                      <a:tcPr marL="47625" marR="47625" marT="47625" marB="47625" anchor="ctr"/>
                    </a:tc>
                    <a:tc>
                      <a:txBody>
                        <a:bodyPr/>
                        <a:lstStyle/>
                        <a:p>
                          <a:pPr marL="0" algn="l" defTabSz="914400" rtl="0" eaLnBrk="1" latinLnBrk="0" hangingPunct="1"/>
                          <a14:m>
                            <m:oMathPara xmlns:m="http://schemas.openxmlformats.org/officeDocument/2006/math">
                              <m:oMathParaPr>
                                <m:jc m:val="centerGroup"/>
                              </m:oMathParaPr>
                              <m:oMath xmlns:m="http://schemas.openxmlformats.org/officeDocument/2006/math">
                                <m:r>
                                  <a:rPr lang="en-GB" sz="1800" i="1" kern="1200" noProof="0" smtClean="0">
                                    <a:solidFill>
                                      <a:schemeClr val="dk1"/>
                                    </a:solidFill>
                                    <a:latin typeface="Cambria Math" panose="02040503050406030204" pitchFamily="18" charset="0"/>
                                    <a:ea typeface="+mn-ea"/>
                                    <a:cs typeface="+mn-cs"/>
                                  </a:rPr>
                                  <m:t>⋮</m:t>
                                </m:r>
                              </m:oMath>
                            </m:oMathPara>
                          </a14:m>
                          <a:endParaRPr lang="en-GB" sz="1800" i="1" kern="1200" dirty="0">
                            <a:solidFill>
                              <a:schemeClr val="dk1"/>
                            </a:solidFill>
                            <a:latin typeface="Cambria Math" panose="02040503050406030204" pitchFamily="18" charset="0"/>
                            <a:ea typeface="+mn-ea"/>
                            <a:cs typeface="+mn-cs"/>
                          </a:endParaRPr>
                        </a:p>
                      </a:txBody>
                      <a:tcPr marL="47625" marR="47625" marT="47625" marB="47625" anchor="ctr"/>
                    </a:tc>
                    <a:extLst>
                      <a:ext uri="{0D108BD9-81ED-4DB2-BD59-A6C34878D82A}">
                        <a16:rowId xmlns:a16="http://schemas.microsoft.com/office/drawing/2014/main" val="4162456827"/>
                      </a:ext>
                    </a:extLst>
                  </a:tr>
                </a:tbl>
              </a:graphicData>
            </a:graphic>
          </p:graphicFrame>
        </mc:Choice>
        <mc:Fallback xmlns="">
          <p:graphicFrame>
            <p:nvGraphicFramePr>
              <p:cNvPr id="6" name="Content Placeholder 5">
                <a:extLst>
                  <a:ext uri="{FF2B5EF4-FFF2-40B4-BE49-F238E27FC236}">
                    <a16:creationId xmlns:a16="http://schemas.microsoft.com/office/drawing/2014/main" id="{27CABAC6-82D0-45AA-9466-4209B0DC6C99}"/>
                  </a:ext>
                </a:extLst>
              </p:cNvPr>
              <p:cNvGraphicFramePr>
                <a:graphicFrameLocks noGrp="1"/>
              </p:cNvGraphicFramePr>
              <p:nvPr>
                <p:ph idx="1"/>
              </p:nvPr>
            </p:nvGraphicFramePr>
            <p:xfrm>
              <a:off x="745588" y="1547446"/>
              <a:ext cx="7723163" cy="2552588"/>
            </p:xfrm>
            <a:graphic>
              <a:graphicData uri="http://schemas.openxmlformats.org/drawingml/2006/table">
                <a:tbl>
                  <a:tblPr>
                    <a:tableStyleId>{3C2FFA5D-87B4-456A-9821-1D502468CF0F}</a:tableStyleId>
                  </a:tblPr>
                  <a:tblGrid>
                    <a:gridCol w="1386991">
                      <a:extLst>
                        <a:ext uri="{9D8B030D-6E8A-4147-A177-3AD203B41FA5}">
                          <a16:colId xmlns:a16="http://schemas.microsoft.com/office/drawing/2014/main" val="202287289"/>
                        </a:ext>
                      </a:extLst>
                    </a:gridCol>
                    <a:gridCol w="1584043">
                      <a:extLst>
                        <a:ext uri="{9D8B030D-6E8A-4147-A177-3AD203B41FA5}">
                          <a16:colId xmlns:a16="http://schemas.microsoft.com/office/drawing/2014/main" val="2612059944"/>
                        </a:ext>
                      </a:extLst>
                    </a:gridCol>
                    <a:gridCol w="1584043">
                      <a:extLst>
                        <a:ext uri="{9D8B030D-6E8A-4147-A177-3AD203B41FA5}">
                          <a16:colId xmlns:a16="http://schemas.microsoft.com/office/drawing/2014/main" val="951356730"/>
                        </a:ext>
                      </a:extLst>
                    </a:gridCol>
                    <a:gridCol w="1584043">
                      <a:extLst>
                        <a:ext uri="{9D8B030D-6E8A-4147-A177-3AD203B41FA5}">
                          <a16:colId xmlns:a16="http://schemas.microsoft.com/office/drawing/2014/main" val="4157177944"/>
                        </a:ext>
                      </a:extLst>
                    </a:gridCol>
                    <a:gridCol w="1584043">
                      <a:extLst>
                        <a:ext uri="{9D8B030D-6E8A-4147-A177-3AD203B41FA5}">
                          <a16:colId xmlns:a16="http://schemas.microsoft.com/office/drawing/2014/main" val="2658986620"/>
                        </a:ext>
                      </a:extLst>
                    </a:gridCol>
                  </a:tblGrid>
                  <a:tr h="774484">
                    <a:tc>
                      <a:txBody>
                        <a:bodyPr/>
                        <a:lstStyle/>
                        <a:p>
                          <a:pPr algn="l"/>
                          <a:r>
                            <a:rPr lang="en-GB" b="1">
                              <a:effectLst/>
                            </a:rPr>
                            <a:t>R&amp;D Spend</a:t>
                          </a:r>
                        </a:p>
                      </a:txBody>
                      <a:tcPr marL="47625" marR="47625" marT="47625" marB="47625" anchor="ctr"/>
                    </a:tc>
                    <a:tc>
                      <a:txBody>
                        <a:bodyPr/>
                        <a:lstStyle/>
                        <a:p>
                          <a:pPr algn="l"/>
                          <a:r>
                            <a:rPr lang="en-GB" b="1" dirty="0">
                              <a:effectLst/>
                            </a:rPr>
                            <a:t>Administration</a:t>
                          </a:r>
                        </a:p>
                      </a:txBody>
                      <a:tcPr marL="47625" marR="47625" marT="47625" marB="47625" anchor="ctr"/>
                    </a:tc>
                    <a:tc>
                      <a:txBody>
                        <a:bodyPr/>
                        <a:lstStyle/>
                        <a:p>
                          <a:pPr algn="l"/>
                          <a:r>
                            <a:rPr lang="en-GB" b="1">
                              <a:effectLst/>
                            </a:rPr>
                            <a:t>Marketing Spend</a:t>
                          </a:r>
                        </a:p>
                      </a:txBody>
                      <a:tcPr marL="47625" marR="47625" marT="47625" marB="47625" anchor="ctr"/>
                    </a:tc>
                    <a:tc>
                      <a:txBody>
                        <a:bodyPr/>
                        <a:lstStyle/>
                        <a:p>
                          <a:pPr algn="l"/>
                          <a:r>
                            <a:rPr lang="en-GB" b="1">
                              <a:effectLst/>
                            </a:rPr>
                            <a:t>State</a:t>
                          </a:r>
                        </a:p>
                      </a:txBody>
                      <a:tcPr marL="47625" marR="47625" marT="47625" marB="47625" anchor="ctr"/>
                    </a:tc>
                    <a:tc>
                      <a:txBody>
                        <a:bodyPr/>
                        <a:lstStyle/>
                        <a:p>
                          <a:pPr algn="l"/>
                          <a:r>
                            <a:rPr lang="en-GB" b="1">
                              <a:effectLst/>
                            </a:rPr>
                            <a:t>Profit</a:t>
                          </a:r>
                        </a:p>
                      </a:txBody>
                      <a:tcPr marL="47625" marR="47625" marT="47625" marB="47625" anchor="ctr"/>
                    </a:tc>
                    <a:extLst>
                      <a:ext uri="{0D108BD9-81ED-4DB2-BD59-A6C34878D82A}">
                        <a16:rowId xmlns:a16="http://schemas.microsoft.com/office/drawing/2014/main" val="1953413255"/>
                      </a:ext>
                    </a:extLst>
                  </a:tr>
                  <a:tr h="444526">
                    <a:tc>
                      <a:txBody>
                        <a:bodyPr/>
                        <a:lstStyle/>
                        <a:p>
                          <a:pPr algn="l"/>
                          <a:r>
                            <a:rPr lang="en-GB" dirty="0">
                              <a:effectLst/>
                            </a:rPr>
                            <a:t>165349.2</a:t>
                          </a:r>
                        </a:p>
                      </a:txBody>
                      <a:tcPr marL="47625" marR="47625" marT="47625" marB="47625" anchor="ctr"/>
                    </a:tc>
                    <a:tc>
                      <a:txBody>
                        <a:bodyPr/>
                        <a:lstStyle/>
                        <a:p>
                          <a:pPr algn="l"/>
                          <a:r>
                            <a:rPr lang="en-GB">
                              <a:effectLst/>
                            </a:rPr>
                            <a:t>136897.8</a:t>
                          </a:r>
                        </a:p>
                      </a:txBody>
                      <a:tcPr marL="47625" marR="47625" marT="47625" marB="47625" anchor="ctr"/>
                    </a:tc>
                    <a:tc>
                      <a:txBody>
                        <a:bodyPr/>
                        <a:lstStyle/>
                        <a:p>
                          <a:pPr algn="l"/>
                          <a:r>
                            <a:rPr lang="en-GB">
                              <a:effectLst/>
                            </a:rPr>
                            <a:t>471784.1</a:t>
                          </a:r>
                        </a:p>
                      </a:txBody>
                      <a:tcPr marL="47625" marR="47625" marT="47625" marB="47625" anchor="ctr"/>
                    </a:tc>
                    <a:tc>
                      <a:txBody>
                        <a:bodyPr/>
                        <a:lstStyle/>
                        <a:p>
                          <a:pPr algn="l"/>
                          <a:r>
                            <a:rPr lang="en-GB">
                              <a:effectLst/>
                            </a:rPr>
                            <a:t>New York</a:t>
                          </a:r>
                        </a:p>
                      </a:txBody>
                      <a:tcPr marL="47625" marR="47625" marT="47625" marB="47625" anchor="ctr"/>
                    </a:tc>
                    <a:tc>
                      <a:txBody>
                        <a:bodyPr/>
                        <a:lstStyle/>
                        <a:p>
                          <a:pPr algn="l"/>
                          <a:r>
                            <a:rPr lang="en-GB">
                              <a:effectLst/>
                            </a:rPr>
                            <a:t>192261.83</a:t>
                          </a:r>
                        </a:p>
                      </a:txBody>
                      <a:tcPr marL="47625" marR="47625" marT="47625" marB="47625" anchor="ctr"/>
                    </a:tc>
                    <a:extLst>
                      <a:ext uri="{0D108BD9-81ED-4DB2-BD59-A6C34878D82A}">
                        <a16:rowId xmlns:a16="http://schemas.microsoft.com/office/drawing/2014/main" val="4286813434"/>
                      </a:ext>
                    </a:extLst>
                  </a:tr>
                  <a:tr h="444526">
                    <a:tc>
                      <a:txBody>
                        <a:bodyPr/>
                        <a:lstStyle/>
                        <a:p>
                          <a:pPr algn="l"/>
                          <a:r>
                            <a:rPr lang="en-GB">
                              <a:effectLst/>
                            </a:rPr>
                            <a:t>162597.7</a:t>
                          </a:r>
                        </a:p>
                      </a:txBody>
                      <a:tcPr marL="47625" marR="47625" marT="47625" marB="47625" anchor="ctr"/>
                    </a:tc>
                    <a:tc>
                      <a:txBody>
                        <a:bodyPr/>
                        <a:lstStyle/>
                        <a:p>
                          <a:pPr algn="l"/>
                          <a:r>
                            <a:rPr lang="en-GB">
                              <a:effectLst/>
                            </a:rPr>
                            <a:t>151377.59</a:t>
                          </a:r>
                        </a:p>
                      </a:txBody>
                      <a:tcPr marL="47625" marR="47625" marT="47625" marB="47625" anchor="ctr"/>
                    </a:tc>
                    <a:tc>
                      <a:txBody>
                        <a:bodyPr/>
                        <a:lstStyle/>
                        <a:p>
                          <a:pPr algn="l"/>
                          <a:r>
                            <a:rPr lang="en-GB">
                              <a:effectLst/>
                            </a:rPr>
                            <a:t>443898.53</a:t>
                          </a:r>
                        </a:p>
                      </a:txBody>
                      <a:tcPr marL="47625" marR="47625" marT="47625" marB="47625" anchor="ctr"/>
                    </a:tc>
                    <a:tc>
                      <a:txBody>
                        <a:bodyPr/>
                        <a:lstStyle/>
                        <a:p>
                          <a:pPr algn="l"/>
                          <a:r>
                            <a:rPr lang="en-GB">
                              <a:effectLst/>
                            </a:rPr>
                            <a:t>California</a:t>
                          </a:r>
                        </a:p>
                      </a:txBody>
                      <a:tcPr marL="47625" marR="47625" marT="47625" marB="47625" anchor="ctr"/>
                    </a:tc>
                    <a:tc>
                      <a:txBody>
                        <a:bodyPr/>
                        <a:lstStyle/>
                        <a:p>
                          <a:pPr algn="l"/>
                          <a:r>
                            <a:rPr lang="en-GB">
                              <a:effectLst/>
                            </a:rPr>
                            <a:t>191792.06</a:t>
                          </a:r>
                        </a:p>
                      </a:txBody>
                      <a:tcPr marL="47625" marR="47625" marT="47625" marB="47625" anchor="ctr"/>
                    </a:tc>
                    <a:extLst>
                      <a:ext uri="{0D108BD9-81ED-4DB2-BD59-A6C34878D82A}">
                        <a16:rowId xmlns:a16="http://schemas.microsoft.com/office/drawing/2014/main" val="955093960"/>
                      </a:ext>
                    </a:extLst>
                  </a:tr>
                  <a:tr h="444526">
                    <a:tc>
                      <a:txBody>
                        <a:bodyPr/>
                        <a:lstStyle/>
                        <a:p>
                          <a:pPr algn="l"/>
                          <a:r>
                            <a:rPr lang="en-GB">
                              <a:effectLst/>
                            </a:rPr>
                            <a:t>153441.51</a:t>
                          </a:r>
                        </a:p>
                      </a:txBody>
                      <a:tcPr marL="47625" marR="47625" marT="47625" marB="47625" anchor="ctr"/>
                    </a:tc>
                    <a:tc>
                      <a:txBody>
                        <a:bodyPr/>
                        <a:lstStyle/>
                        <a:p>
                          <a:pPr algn="l"/>
                          <a:r>
                            <a:rPr lang="en-GB">
                              <a:effectLst/>
                            </a:rPr>
                            <a:t>101145.55</a:t>
                          </a:r>
                        </a:p>
                      </a:txBody>
                      <a:tcPr marL="47625" marR="47625" marT="47625" marB="47625" anchor="ctr"/>
                    </a:tc>
                    <a:tc>
                      <a:txBody>
                        <a:bodyPr/>
                        <a:lstStyle/>
                        <a:p>
                          <a:pPr algn="l"/>
                          <a:r>
                            <a:rPr lang="en-GB">
                              <a:effectLst/>
                            </a:rPr>
                            <a:t>407934.54</a:t>
                          </a:r>
                        </a:p>
                      </a:txBody>
                      <a:tcPr marL="47625" marR="47625" marT="47625" marB="47625" anchor="ctr"/>
                    </a:tc>
                    <a:tc>
                      <a:txBody>
                        <a:bodyPr/>
                        <a:lstStyle/>
                        <a:p>
                          <a:pPr algn="l"/>
                          <a:r>
                            <a:rPr lang="en-GB">
                              <a:effectLst/>
                            </a:rPr>
                            <a:t>Florida</a:t>
                          </a:r>
                        </a:p>
                      </a:txBody>
                      <a:tcPr marL="47625" marR="47625" marT="47625" marB="47625" anchor="ctr"/>
                    </a:tc>
                    <a:tc>
                      <a:txBody>
                        <a:bodyPr/>
                        <a:lstStyle/>
                        <a:p>
                          <a:pPr algn="l"/>
                          <a:r>
                            <a:rPr lang="en-GB">
                              <a:effectLst/>
                            </a:rPr>
                            <a:t>191050.39</a:t>
                          </a:r>
                        </a:p>
                      </a:txBody>
                      <a:tcPr marL="47625" marR="47625" marT="47625" marB="47625" anchor="ctr"/>
                    </a:tc>
                    <a:extLst>
                      <a:ext uri="{0D108BD9-81ED-4DB2-BD59-A6C34878D82A}">
                        <a16:rowId xmlns:a16="http://schemas.microsoft.com/office/drawing/2014/main" val="246112851"/>
                      </a:ext>
                    </a:extLst>
                  </a:tr>
                  <a:tr h="444526">
                    <a:tc>
                      <a:txBody>
                        <a:bodyPr/>
                        <a:lstStyle/>
                        <a:p>
                          <a:endParaRPr lang="en-US"/>
                        </a:p>
                      </a:txBody>
                      <a:tcPr marL="47625" marR="47625" marT="47625" marB="47625" anchor="ctr">
                        <a:blipFill>
                          <a:blip r:embed="rId2"/>
                          <a:stretch>
                            <a:fillRect l="-439" t="-475342" r="-456579" b="-1370"/>
                          </a:stretch>
                        </a:blipFill>
                      </a:tcPr>
                    </a:tc>
                    <a:tc>
                      <a:txBody>
                        <a:bodyPr/>
                        <a:lstStyle/>
                        <a:p>
                          <a:endParaRPr lang="en-US"/>
                        </a:p>
                      </a:txBody>
                      <a:tcPr marL="47625" marR="47625" marT="47625" marB="47625" anchor="ctr">
                        <a:blipFill>
                          <a:blip r:embed="rId2"/>
                          <a:stretch>
                            <a:fillRect l="-88077" t="-475342" r="-300385" b="-1370"/>
                          </a:stretch>
                        </a:blipFill>
                      </a:tcPr>
                    </a:tc>
                    <a:tc>
                      <a:txBody>
                        <a:bodyPr/>
                        <a:lstStyle/>
                        <a:p>
                          <a:endParaRPr lang="en-US"/>
                        </a:p>
                      </a:txBody>
                      <a:tcPr marL="47625" marR="47625" marT="47625" marB="47625" anchor="ctr">
                        <a:blipFill>
                          <a:blip r:embed="rId2"/>
                          <a:stretch>
                            <a:fillRect l="-188077" t="-475342" r="-200385" b="-1370"/>
                          </a:stretch>
                        </a:blipFill>
                      </a:tcPr>
                    </a:tc>
                    <a:tc>
                      <a:txBody>
                        <a:bodyPr/>
                        <a:lstStyle/>
                        <a:p>
                          <a:endParaRPr lang="en-US"/>
                        </a:p>
                      </a:txBody>
                      <a:tcPr marL="47625" marR="47625" marT="47625" marB="47625" anchor="ctr">
                        <a:blipFill>
                          <a:blip r:embed="rId2"/>
                          <a:stretch>
                            <a:fillRect l="-288077" t="-475342" r="-100385" b="-1370"/>
                          </a:stretch>
                        </a:blipFill>
                      </a:tcPr>
                    </a:tc>
                    <a:tc>
                      <a:txBody>
                        <a:bodyPr/>
                        <a:lstStyle/>
                        <a:p>
                          <a:endParaRPr lang="en-US"/>
                        </a:p>
                      </a:txBody>
                      <a:tcPr marL="47625" marR="47625" marT="47625" marB="47625" anchor="ctr">
                        <a:blipFill>
                          <a:blip r:embed="rId2"/>
                          <a:stretch>
                            <a:fillRect l="-388077" t="-475342" r="-385" b="-1370"/>
                          </a:stretch>
                        </a:blipFill>
                      </a:tcPr>
                    </a:tc>
                    <a:extLst>
                      <a:ext uri="{0D108BD9-81ED-4DB2-BD59-A6C34878D82A}">
                        <a16:rowId xmlns:a16="http://schemas.microsoft.com/office/drawing/2014/main" val="4162456827"/>
                      </a:ext>
                    </a:extLst>
                  </a:tr>
                </a:tbl>
              </a:graphicData>
            </a:graphic>
          </p:graphicFrame>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4E4D64DB-D943-4DB6-946D-3F8E0649F627}"/>
                  </a:ext>
                </a:extLst>
              </p:cNvPr>
              <p:cNvSpPr txBox="1"/>
              <p:nvPr/>
            </p:nvSpPr>
            <p:spPr>
              <a:xfrm>
                <a:off x="133791" y="4557857"/>
                <a:ext cx="11867709" cy="1826141"/>
              </a:xfrm>
              <a:prstGeom prst="rect">
                <a:avLst/>
              </a:prstGeom>
              <a:noFill/>
            </p:spPr>
            <p:txBody>
              <a:bodyPr wrap="square" rtlCol="0">
                <a:spAutoFit/>
              </a:bodyPr>
              <a:lstStyle/>
              <a:p>
                <a:pPr marL="457200" indent="-457200">
                  <a:spcBef>
                    <a:spcPts val="1000"/>
                  </a:spcBef>
                  <a:buFont typeface="Courier New" panose="02070309020205020404" pitchFamily="49" charset="0"/>
                  <a:buChar char="o"/>
                </a:pPr>
                <a:r>
                  <a:rPr lang="en-GB" sz="2400" dirty="0">
                    <a:solidFill>
                      <a:srgbClr val="7100A0"/>
                    </a:solidFill>
                    <a:latin typeface="Avenir Book" panose="02000503020000020003" pitchFamily="2" charset="0"/>
                  </a:rPr>
                  <a:t>Each of our data features will have x’ represent our independent variables and y represent our dependent variable (profit).</a:t>
                </a:r>
              </a:p>
              <a:p>
                <a:pPr marL="457200" indent="-457200">
                  <a:spcBef>
                    <a:spcPts val="1000"/>
                  </a:spcBef>
                  <a:buFont typeface="Courier New" panose="02070309020205020404" pitchFamily="49" charset="0"/>
                  <a:buChar char="o"/>
                </a:pPr>
                <a14:m>
                  <m:oMath xmlns:m="http://schemas.openxmlformats.org/officeDocument/2006/math">
                    <m:sSub>
                      <m:sSubPr>
                        <m:ctrlPr>
                          <a:rPr lang="en-GB" sz="2400" i="1" smtClean="0">
                            <a:solidFill>
                              <a:srgbClr val="7100A0"/>
                            </a:solidFill>
                            <a:latin typeface="Cambria Math" panose="02040503050406030204" pitchFamily="18" charset="0"/>
                          </a:rPr>
                        </m:ctrlPr>
                      </m:sSubPr>
                      <m:e>
                        <m:r>
                          <a:rPr lang="en-GB" sz="2400" b="0" i="1" smtClean="0">
                            <a:solidFill>
                              <a:srgbClr val="7100A0"/>
                            </a:solidFill>
                            <a:latin typeface="Cambria Math" panose="02040503050406030204" pitchFamily="18" charset="0"/>
                          </a:rPr>
                          <m:t>𝑥</m:t>
                        </m:r>
                      </m:e>
                      <m:sub>
                        <m:r>
                          <a:rPr lang="en-GB" sz="2400" b="0" i="1" smtClean="0">
                            <a:solidFill>
                              <a:srgbClr val="7100A0"/>
                            </a:solidFill>
                            <a:latin typeface="Cambria Math" panose="02040503050406030204" pitchFamily="18" charset="0"/>
                          </a:rPr>
                          <m:t>1</m:t>
                        </m:r>
                      </m:sub>
                    </m:sSub>
                    <m:r>
                      <a:rPr lang="en-GB" sz="2400" b="0" i="1" smtClean="0">
                        <a:solidFill>
                          <a:srgbClr val="7100A0"/>
                        </a:solidFill>
                        <a:latin typeface="Cambria Math" panose="02040503050406030204" pitchFamily="18" charset="0"/>
                      </a:rPr>
                      <m:t>=</m:t>
                    </m:r>
                    <m:d>
                      <m:dPr>
                        <m:begChr m:val="{"/>
                        <m:endChr m:val="}"/>
                        <m:ctrlPr>
                          <a:rPr lang="en-GB" sz="2400" b="0" i="1" smtClean="0">
                            <a:solidFill>
                              <a:srgbClr val="7100A0"/>
                            </a:solidFill>
                            <a:latin typeface="Cambria Math" panose="02040503050406030204" pitchFamily="18" charset="0"/>
                          </a:rPr>
                        </m:ctrlPr>
                      </m:dPr>
                      <m:e>
                        <m:r>
                          <a:rPr lang="en-GB" sz="2400" b="0" i="1" smtClean="0">
                            <a:solidFill>
                              <a:srgbClr val="7100A0"/>
                            </a:solidFill>
                            <a:latin typeface="Cambria Math" panose="02040503050406030204" pitchFamily="18" charset="0"/>
                          </a:rPr>
                          <m:t>𝑅</m:t>
                        </m:r>
                        <m:r>
                          <a:rPr lang="en-GB" sz="2400" b="0" i="1" smtClean="0">
                            <a:solidFill>
                              <a:srgbClr val="7100A0"/>
                            </a:solidFill>
                            <a:latin typeface="Cambria Math" panose="02040503050406030204" pitchFamily="18" charset="0"/>
                          </a:rPr>
                          <m:t>&amp;</m:t>
                        </m:r>
                        <m:r>
                          <a:rPr lang="en-GB" sz="2400" b="0" i="1" smtClean="0">
                            <a:solidFill>
                              <a:srgbClr val="7100A0"/>
                            </a:solidFill>
                            <a:latin typeface="Cambria Math" panose="02040503050406030204" pitchFamily="18" charset="0"/>
                          </a:rPr>
                          <m:t>𝐷</m:t>
                        </m:r>
                        <m:r>
                          <a:rPr lang="en-GB" sz="2400" b="0" i="1" smtClean="0">
                            <a:solidFill>
                              <a:srgbClr val="7100A0"/>
                            </a:solidFill>
                            <a:latin typeface="Cambria Math" panose="02040503050406030204" pitchFamily="18" charset="0"/>
                          </a:rPr>
                          <m:t> </m:t>
                        </m:r>
                        <m:r>
                          <a:rPr lang="en-GB" sz="2400" b="0" i="1" smtClean="0">
                            <a:solidFill>
                              <a:srgbClr val="7100A0"/>
                            </a:solidFill>
                            <a:latin typeface="Cambria Math" panose="02040503050406030204" pitchFamily="18" charset="0"/>
                          </a:rPr>
                          <m:t>𝑆𝑝𝑒𝑛𝑑</m:t>
                        </m:r>
                      </m:e>
                    </m:d>
                  </m:oMath>
                </a14:m>
                <a:r>
                  <a:rPr lang="en-GB" sz="2400" dirty="0">
                    <a:solidFill>
                      <a:srgbClr val="7100A0"/>
                    </a:solidFill>
                    <a:latin typeface="Avenir Book" panose="02000503020000020003" pitchFamily="2" charset="0"/>
                  </a:rPr>
                  <a:t>, </a:t>
                </a:r>
                <a14:m>
                  <m:oMath xmlns:m="http://schemas.openxmlformats.org/officeDocument/2006/math">
                    <m:sSub>
                      <m:sSubPr>
                        <m:ctrlPr>
                          <a:rPr lang="en-GB" sz="2400" i="1">
                            <a:solidFill>
                              <a:srgbClr val="7100A0"/>
                            </a:solidFill>
                            <a:latin typeface="Cambria Math" panose="02040503050406030204" pitchFamily="18" charset="0"/>
                          </a:rPr>
                        </m:ctrlPr>
                      </m:sSubPr>
                      <m:e>
                        <m:r>
                          <a:rPr lang="en-GB" sz="2400" i="1">
                            <a:solidFill>
                              <a:srgbClr val="7100A0"/>
                            </a:solidFill>
                            <a:latin typeface="Cambria Math" panose="02040503050406030204" pitchFamily="18" charset="0"/>
                          </a:rPr>
                          <m:t>𝑥</m:t>
                        </m:r>
                      </m:e>
                      <m:sub>
                        <m:r>
                          <a:rPr lang="en-GB" sz="2400" b="0" i="1" smtClean="0">
                            <a:solidFill>
                              <a:srgbClr val="7100A0"/>
                            </a:solidFill>
                            <a:latin typeface="Cambria Math" panose="02040503050406030204" pitchFamily="18" charset="0"/>
                          </a:rPr>
                          <m:t>2</m:t>
                        </m:r>
                      </m:sub>
                    </m:sSub>
                    <m:r>
                      <a:rPr lang="en-GB" sz="2400" i="1">
                        <a:solidFill>
                          <a:srgbClr val="7100A0"/>
                        </a:solidFill>
                        <a:latin typeface="Cambria Math" panose="02040503050406030204" pitchFamily="18" charset="0"/>
                      </a:rPr>
                      <m:t>=</m:t>
                    </m:r>
                    <m:d>
                      <m:dPr>
                        <m:begChr m:val="{"/>
                        <m:endChr m:val="}"/>
                        <m:ctrlPr>
                          <a:rPr lang="en-GB" sz="2400" i="1">
                            <a:solidFill>
                              <a:srgbClr val="7100A0"/>
                            </a:solidFill>
                            <a:latin typeface="Cambria Math" panose="02040503050406030204" pitchFamily="18" charset="0"/>
                          </a:rPr>
                        </m:ctrlPr>
                      </m:dPr>
                      <m:e>
                        <m:r>
                          <a:rPr lang="en-GB" sz="2400" b="0" i="1" smtClean="0">
                            <a:solidFill>
                              <a:srgbClr val="7100A0"/>
                            </a:solidFill>
                            <a:latin typeface="Cambria Math" panose="02040503050406030204" pitchFamily="18" charset="0"/>
                          </a:rPr>
                          <m:t>𝐴𝑑𝑚𝑖𝑛𝑖𝑠𝑡𝑟𝑎𝑡𝑖𝑜𝑛</m:t>
                        </m:r>
                      </m:e>
                    </m:d>
                  </m:oMath>
                </a14:m>
                <a:r>
                  <a:rPr lang="en-GB" sz="2400" dirty="0">
                    <a:solidFill>
                      <a:srgbClr val="7100A0"/>
                    </a:solidFill>
                    <a:latin typeface="Avenir Book" panose="02000503020000020003" pitchFamily="2" charset="0"/>
                  </a:rPr>
                  <a:t>, </a:t>
                </a:r>
                <a14:m>
                  <m:oMath xmlns:m="http://schemas.openxmlformats.org/officeDocument/2006/math">
                    <m:sSub>
                      <m:sSubPr>
                        <m:ctrlPr>
                          <a:rPr lang="en-GB" sz="2400" i="1">
                            <a:solidFill>
                              <a:srgbClr val="7100A0"/>
                            </a:solidFill>
                            <a:latin typeface="Cambria Math" panose="02040503050406030204" pitchFamily="18" charset="0"/>
                          </a:rPr>
                        </m:ctrlPr>
                      </m:sSubPr>
                      <m:e>
                        <m:r>
                          <a:rPr lang="en-GB" sz="2400" i="1">
                            <a:solidFill>
                              <a:srgbClr val="7100A0"/>
                            </a:solidFill>
                            <a:latin typeface="Cambria Math" panose="02040503050406030204" pitchFamily="18" charset="0"/>
                          </a:rPr>
                          <m:t>𝑥</m:t>
                        </m:r>
                      </m:e>
                      <m:sub>
                        <m:r>
                          <a:rPr lang="en-GB" sz="2400" b="0" i="1" smtClean="0">
                            <a:solidFill>
                              <a:srgbClr val="7100A0"/>
                            </a:solidFill>
                            <a:latin typeface="Cambria Math" panose="02040503050406030204" pitchFamily="18" charset="0"/>
                          </a:rPr>
                          <m:t>3</m:t>
                        </m:r>
                      </m:sub>
                    </m:sSub>
                    <m:r>
                      <a:rPr lang="en-GB" sz="2400" i="1">
                        <a:solidFill>
                          <a:srgbClr val="7100A0"/>
                        </a:solidFill>
                        <a:latin typeface="Cambria Math" panose="02040503050406030204" pitchFamily="18" charset="0"/>
                      </a:rPr>
                      <m:t>=</m:t>
                    </m:r>
                    <m:d>
                      <m:dPr>
                        <m:begChr m:val="{"/>
                        <m:endChr m:val="}"/>
                        <m:ctrlPr>
                          <a:rPr lang="en-GB" sz="2400" i="1">
                            <a:solidFill>
                              <a:srgbClr val="7100A0"/>
                            </a:solidFill>
                            <a:latin typeface="Cambria Math" panose="02040503050406030204" pitchFamily="18" charset="0"/>
                          </a:rPr>
                        </m:ctrlPr>
                      </m:dPr>
                      <m:e>
                        <m:r>
                          <a:rPr lang="en-GB" sz="2400" b="0" i="1" smtClean="0">
                            <a:solidFill>
                              <a:srgbClr val="7100A0"/>
                            </a:solidFill>
                            <a:latin typeface="Cambria Math" panose="02040503050406030204" pitchFamily="18" charset="0"/>
                          </a:rPr>
                          <m:t>𝑀𝑎𝑟𝑘𝑒𝑡𝑖𝑛𝑔</m:t>
                        </m:r>
                        <m:r>
                          <a:rPr lang="en-GB" sz="2400" b="0" i="1" smtClean="0">
                            <a:solidFill>
                              <a:srgbClr val="7100A0"/>
                            </a:solidFill>
                            <a:latin typeface="Cambria Math" panose="02040503050406030204" pitchFamily="18" charset="0"/>
                          </a:rPr>
                          <m:t> </m:t>
                        </m:r>
                        <m:r>
                          <a:rPr lang="en-GB" sz="2400" b="0" i="1" smtClean="0">
                            <a:solidFill>
                              <a:srgbClr val="7100A0"/>
                            </a:solidFill>
                            <a:latin typeface="Cambria Math" panose="02040503050406030204" pitchFamily="18" charset="0"/>
                          </a:rPr>
                          <m:t>𝑆𝑝𝑒𝑛𝑑</m:t>
                        </m:r>
                      </m:e>
                    </m:d>
                  </m:oMath>
                </a14:m>
                <a:r>
                  <a:rPr lang="en-GB" sz="2400" dirty="0">
                    <a:solidFill>
                      <a:srgbClr val="7100A0"/>
                    </a:solidFill>
                    <a:latin typeface="Avenir Book" panose="02000503020000020003" pitchFamily="2" charset="0"/>
                  </a:rPr>
                  <a:t>, </a:t>
                </a:r>
                <a14:m>
                  <m:oMath xmlns:m="http://schemas.openxmlformats.org/officeDocument/2006/math">
                    <m:sSub>
                      <m:sSubPr>
                        <m:ctrlPr>
                          <a:rPr lang="en-GB" sz="2400" i="1">
                            <a:solidFill>
                              <a:srgbClr val="7100A0"/>
                            </a:solidFill>
                            <a:latin typeface="Cambria Math" panose="02040503050406030204" pitchFamily="18" charset="0"/>
                          </a:rPr>
                        </m:ctrlPr>
                      </m:sSubPr>
                      <m:e>
                        <m:r>
                          <a:rPr lang="en-GB" sz="2400" i="1">
                            <a:solidFill>
                              <a:srgbClr val="7100A0"/>
                            </a:solidFill>
                            <a:latin typeface="Cambria Math" panose="02040503050406030204" pitchFamily="18" charset="0"/>
                          </a:rPr>
                          <m:t>𝑥</m:t>
                        </m:r>
                      </m:e>
                      <m:sub>
                        <m:r>
                          <a:rPr lang="en-GB" sz="2400" b="0" i="1" smtClean="0">
                            <a:solidFill>
                              <a:srgbClr val="7100A0"/>
                            </a:solidFill>
                            <a:latin typeface="Cambria Math" panose="02040503050406030204" pitchFamily="18" charset="0"/>
                          </a:rPr>
                          <m:t>4</m:t>
                        </m:r>
                      </m:sub>
                    </m:sSub>
                    <m:r>
                      <a:rPr lang="en-GB" sz="2400" i="1">
                        <a:solidFill>
                          <a:srgbClr val="7100A0"/>
                        </a:solidFill>
                        <a:latin typeface="Cambria Math" panose="02040503050406030204" pitchFamily="18" charset="0"/>
                      </a:rPr>
                      <m:t>=</m:t>
                    </m:r>
                    <m:d>
                      <m:dPr>
                        <m:begChr m:val="{"/>
                        <m:endChr m:val="}"/>
                        <m:ctrlPr>
                          <a:rPr lang="en-GB" sz="2400" i="1">
                            <a:solidFill>
                              <a:srgbClr val="7100A0"/>
                            </a:solidFill>
                            <a:latin typeface="Cambria Math" panose="02040503050406030204" pitchFamily="18" charset="0"/>
                          </a:rPr>
                        </m:ctrlPr>
                      </m:dPr>
                      <m:e>
                        <m:r>
                          <a:rPr lang="en-GB" sz="2400" b="0" i="1" smtClean="0">
                            <a:solidFill>
                              <a:srgbClr val="7100A0"/>
                            </a:solidFill>
                            <a:latin typeface="Cambria Math" panose="02040503050406030204" pitchFamily="18" charset="0"/>
                          </a:rPr>
                          <m:t>𝑆𝑡𝑎𝑡𝑒</m:t>
                        </m:r>
                      </m:e>
                    </m:d>
                    <m:r>
                      <a:rPr lang="en-GB" sz="2400" b="0" i="0" smtClean="0">
                        <a:solidFill>
                          <a:srgbClr val="7100A0"/>
                        </a:solidFill>
                        <a:latin typeface="Cambria Math" panose="02040503050406030204" pitchFamily="18" charset="0"/>
                      </a:rPr>
                      <m:t>.</m:t>
                    </m:r>
                  </m:oMath>
                </a14:m>
                <a:endParaRPr lang="en-GB" sz="2400" dirty="0">
                  <a:solidFill>
                    <a:srgbClr val="7100A0"/>
                  </a:solidFill>
                  <a:latin typeface="Avenir Book" panose="02000503020000020003" pitchFamily="2" charset="0"/>
                </a:endParaRPr>
              </a:p>
              <a:p>
                <a:pPr marL="457200" indent="-457200">
                  <a:spcBef>
                    <a:spcPts val="1000"/>
                  </a:spcBef>
                  <a:buFont typeface="Courier New" panose="02070309020205020404" pitchFamily="49" charset="0"/>
                  <a:buChar char="o"/>
                </a:pPr>
                <a:r>
                  <a:rPr lang="en-GB" sz="2400" i="1" dirty="0">
                    <a:solidFill>
                      <a:srgbClr val="7100A0"/>
                    </a:solidFill>
                    <a:latin typeface="Cambria Math" panose="02040503050406030204" pitchFamily="18" charset="0"/>
                  </a:rPr>
                  <a:t>y=</a:t>
                </a:r>
                <a14:m>
                  <m:oMath xmlns:m="http://schemas.openxmlformats.org/officeDocument/2006/math">
                    <m:d>
                      <m:dPr>
                        <m:begChr m:val="{"/>
                        <m:endChr m:val="}"/>
                        <m:ctrlPr>
                          <a:rPr lang="en-GB" sz="2400" b="0" i="1" smtClean="0">
                            <a:solidFill>
                              <a:srgbClr val="7100A0"/>
                            </a:solidFill>
                            <a:latin typeface="Cambria Math" panose="02040503050406030204" pitchFamily="18" charset="0"/>
                          </a:rPr>
                        </m:ctrlPr>
                      </m:dPr>
                      <m:e>
                        <m:r>
                          <a:rPr lang="en-GB" sz="2400" b="0" i="1" smtClean="0">
                            <a:solidFill>
                              <a:srgbClr val="7100A0"/>
                            </a:solidFill>
                            <a:latin typeface="Cambria Math" panose="02040503050406030204" pitchFamily="18" charset="0"/>
                          </a:rPr>
                          <m:t>𝑃𝑟𝑜𝑓𝑖𝑡</m:t>
                        </m:r>
                      </m:e>
                    </m:d>
                  </m:oMath>
                </a14:m>
                <a:endParaRPr lang="en-GB" sz="2800" dirty="0">
                  <a:solidFill>
                    <a:srgbClr val="7100A0"/>
                  </a:solidFill>
                  <a:latin typeface="Avenir Book" panose="02000503020000020003" pitchFamily="2" charset="0"/>
                </a:endParaRPr>
              </a:p>
            </p:txBody>
          </p:sp>
        </mc:Choice>
        <mc:Fallback xmlns="">
          <p:sp>
            <p:nvSpPr>
              <p:cNvPr id="7" name="TextBox 6">
                <a:extLst>
                  <a:ext uri="{FF2B5EF4-FFF2-40B4-BE49-F238E27FC236}">
                    <a16:creationId xmlns:a16="http://schemas.microsoft.com/office/drawing/2014/main" id="{4E4D64DB-D943-4DB6-946D-3F8E0649F627}"/>
                  </a:ext>
                </a:extLst>
              </p:cNvPr>
              <p:cNvSpPr txBox="1">
                <a:spLocks noRot="1" noChangeAspect="1" noMove="1" noResize="1" noEditPoints="1" noAdjustHandles="1" noChangeArrowheads="1" noChangeShapeType="1" noTextEdit="1"/>
              </p:cNvSpPr>
              <p:nvPr/>
            </p:nvSpPr>
            <p:spPr>
              <a:xfrm>
                <a:off x="133791" y="4557857"/>
                <a:ext cx="11867709" cy="1826141"/>
              </a:xfrm>
              <a:prstGeom prst="rect">
                <a:avLst/>
              </a:prstGeom>
              <a:blipFill>
                <a:blip r:embed="rId3"/>
                <a:stretch>
                  <a:fillRect l="-719" t="-2676" r="-514" b="-7023"/>
                </a:stretch>
              </a:blipFill>
            </p:spPr>
            <p:txBody>
              <a:bodyPr/>
              <a:lstStyle/>
              <a:p>
                <a:r>
                  <a:rPr lang="en-GB">
                    <a:noFill/>
                  </a:rPr>
                  <a:t> </a:t>
                </a:r>
              </a:p>
            </p:txBody>
          </p:sp>
        </mc:Fallback>
      </mc:AlternateContent>
    </p:spTree>
    <p:extLst>
      <p:ext uri="{BB962C8B-B14F-4D97-AF65-F5344CB8AC3E}">
        <p14:creationId xmlns:p14="http://schemas.microsoft.com/office/powerpoint/2010/main" val="2764012660"/>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9116FB-5965-46DC-B8C2-0C239B622BDC}"/>
              </a:ext>
            </a:extLst>
          </p:cNvPr>
          <p:cNvSpPr>
            <a:spLocks noGrp="1"/>
          </p:cNvSpPr>
          <p:nvPr>
            <p:ph type="title"/>
          </p:nvPr>
        </p:nvSpPr>
        <p:spPr/>
        <p:txBody>
          <a:bodyPr/>
          <a:lstStyle/>
          <a:p>
            <a:r>
              <a:rPr lang="en-GB" dirty="0"/>
              <a:t>Metrics and Train-test Split</a:t>
            </a:r>
          </a:p>
        </p:txBody>
      </p:sp>
      <p:sp>
        <p:nvSpPr>
          <p:cNvPr id="3" name="Content Placeholder 2">
            <a:extLst>
              <a:ext uri="{FF2B5EF4-FFF2-40B4-BE49-F238E27FC236}">
                <a16:creationId xmlns:a16="http://schemas.microsoft.com/office/drawing/2014/main" id="{C98C301C-3BA5-4A4C-99BD-B46671C4A604}"/>
              </a:ext>
            </a:extLst>
          </p:cNvPr>
          <p:cNvSpPr>
            <a:spLocks noGrp="1"/>
          </p:cNvSpPr>
          <p:nvPr>
            <p:ph idx="1"/>
          </p:nvPr>
        </p:nvSpPr>
        <p:spPr/>
        <p:txBody>
          <a:bodyPr>
            <a:normAutofit lnSpcReduction="10000"/>
          </a:bodyPr>
          <a:lstStyle/>
          <a:p>
            <a:r>
              <a:rPr lang="en-GB" sz="2600" dirty="0">
                <a:solidFill>
                  <a:srgbClr val="0D405F"/>
                </a:solidFill>
                <a:latin typeface="Inter"/>
              </a:rPr>
              <a:t>When carrying out multi linear regression on python, we will use metrics and train test split.</a:t>
            </a:r>
          </a:p>
          <a:p>
            <a:r>
              <a:rPr lang="en-GB" sz="2600" dirty="0">
                <a:solidFill>
                  <a:srgbClr val="0D405F"/>
                </a:solidFill>
                <a:latin typeface="Inter"/>
              </a:rPr>
              <a:t>Usually use Scikit learn: </a:t>
            </a:r>
          </a:p>
          <a:p>
            <a:r>
              <a:rPr lang="en-GB" sz="2600" dirty="0">
                <a:solidFill>
                  <a:srgbClr val="0D405F"/>
                </a:solidFill>
                <a:latin typeface="Inter"/>
              </a:rPr>
              <a:t>First set our variables, x to be the feature matrix and y to be response vector.</a:t>
            </a:r>
          </a:p>
          <a:p>
            <a:r>
              <a:rPr lang="en-GB" sz="2600" dirty="0">
                <a:solidFill>
                  <a:srgbClr val="0D405F"/>
                </a:solidFill>
                <a:latin typeface="Inter"/>
              </a:rPr>
              <a:t>We then split our data set.</a:t>
            </a:r>
          </a:p>
          <a:p>
            <a:r>
              <a:rPr lang="en-GB" sz="2600" dirty="0">
                <a:solidFill>
                  <a:srgbClr val="0D405F"/>
                </a:solidFill>
                <a:latin typeface="Inter"/>
              </a:rPr>
              <a:t>Next train our model.</a:t>
            </a:r>
          </a:p>
          <a:p>
            <a:r>
              <a:rPr lang="en-GB" sz="2600" dirty="0">
                <a:solidFill>
                  <a:srgbClr val="0D405F"/>
                </a:solidFill>
                <a:latin typeface="Inter"/>
              </a:rPr>
              <a:t>Make predictions</a:t>
            </a:r>
          </a:p>
          <a:p>
            <a:r>
              <a:rPr lang="en-GB" sz="2600" dirty="0">
                <a:solidFill>
                  <a:srgbClr val="0D405F"/>
                </a:solidFill>
                <a:latin typeface="Inter"/>
              </a:rPr>
              <a:t>Metrics are used</a:t>
            </a:r>
          </a:p>
          <a:p>
            <a:pPr marL="0" indent="0">
              <a:buNone/>
            </a:pPr>
            <a:endParaRPr lang="en-GB" b="0" i="0" dirty="0">
              <a:solidFill>
                <a:srgbClr val="292929"/>
              </a:solidFill>
              <a:effectLst/>
              <a:latin typeface="charter"/>
            </a:endParaRPr>
          </a:p>
          <a:p>
            <a:pPr>
              <a:buFont typeface="Arial" panose="020B0604020202020204" pitchFamily="34" charset="0"/>
              <a:buChar char="•"/>
            </a:pPr>
            <a:endParaRPr lang="en-GB" b="0" i="0" dirty="0">
              <a:solidFill>
                <a:srgbClr val="292929"/>
              </a:solidFill>
              <a:effectLst/>
              <a:latin typeface="charter"/>
            </a:endParaRPr>
          </a:p>
          <a:p>
            <a:pPr>
              <a:buFont typeface="Arial" panose="020B0604020202020204" pitchFamily="34" charset="0"/>
              <a:buChar char="•"/>
            </a:pPr>
            <a:endParaRPr lang="en-GB" dirty="0">
              <a:solidFill>
                <a:srgbClr val="0D405F"/>
              </a:solidFill>
              <a:latin typeface="Inter"/>
            </a:endParaRPr>
          </a:p>
        </p:txBody>
      </p:sp>
    </p:spTree>
    <p:extLst>
      <p:ext uri="{BB962C8B-B14F-4D97-AF65-F5344CB8AC3E}">
        <p14:creationId xmlns:p14="http://schemas.microsoft.com/office/powerpoint/2010/main" val="4210999854"/>
      </p:ext>
    </p:extLst>
  </p:cSld>
  <p:clrMapOvr>
    <a:masterClrMapping/>
  </p:clrMapOvr>
  <p:transition spd="med">
    <p:pull/>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91B9E3-CA85-4CA8-A94A-6A3A36538203}"/>
              </a:ext>
            </a:extLst>
          </p:cNvPr>
          <p:cNvSpPr>
            <a:spLocks noGrp="1"/>
          </p:cNvSpPr>
          <p:nvPr>
            <p:ph type="title"/>
          </p:nvPr>
        </p:nvSpPr>
        <p:spPr/>
        <p:txBody>
          <a:bodyPr/>
          <a:lstStyle/>
          <a:p>
            <a:r>
              <a:rPr lang="en-GB" dirty="0"/>
              <a:t>Metrics explained</a:t>
            </a:r>
          </a:p>
        </p:txBody>
      </p:sp>
      <p:sp>
        <p:nvSpPr>
          <p:cNvPr id="3" name="Content Placeholder 2">
            <a:extLst>
              <a:ext uri="{FF2B5EF4-FFF2-40B4-BE49-F238E27FC236}">
                <a16:creationId xmlns:a16="http://schemas.microsoft.com/office/drawing/2014/main" id="{E1D8C37C-749C-4986-A5F9-7CBFDB2D408B}"/>
              </a:ext>
            </a:extLst>
          </p:cNvPr>
          <p:cNvSpPr>
            <a:spLocks noGrp="1"/>
          </p:cNvSpPr>
          <p:nvPr>
            <p:ph idx="1"/>
          </p:nvPr>
        </p:nvSpPr>
        <p:spPr/>
        <p:txBody>
          <a:bodyPr>
            <a:normAutofit/>
          </a:bodyPr>
          <a:lstStyle/>
          <a:p>
            <a:pPr algn="l"/>
            <a:r>
              <a:rPr lang="en-GB" b="0" i="0" dirty="0">
                <a:solidFill>
                  <a:schemeClr val="accent1">
                    <a:lumMod val="75000"/>
                  </a:schemeClr>
                </a:solidFill>
                <a:effectLst/>
                <a:latin typeface="Inter"/>
              </a:rPr>
              <a:t>Mean absolute error (MAE), Mean squared error (MSE), or Root mean squared error (RMSE).</a:t>
            </a:r>
          </a:p>
          <a:p>
            <a:pPr algn="l"/>
            <a:r>
              <a:rPr lang="en-GB" b="0" i="0" dirty="0">
                <a:solidFill>
                  <a:schemeClr val="accent1">
                    <a:lumMod val="75000"/>
                  </a:schemeClr>
                </a:solidFill>
                <a:effectLst/>
                <a:latin typeface="Inter"/>
              </a:rPr>
              <a:t>MAE: The easiest to understand. Represents average error</a:t>
            </a:r>
          </a:p>
          <a:p>
            <a:pPr algn="l"/>
            <a:r>
              <a:rPr lang="en-GB" b="0" i="0" dirty="0">
                <a:solidFill>
                  <a:schemeClr val="accent1">
                    <a:lumMod val="75000"/>
                  </a:schemeClr>
                </a:solidFill>
                <a:effectLst/>
                <a:latin typeface="Inter"/>
              </a:rPr>
              <a:t>MSE - harder to interpret than MAE as it’s not in base units, however, it is generally more popular.</a:t>
            </a:r>
          </a:p>
          <a:p>
            <a:pPr algn="l"/>
            <a:r>
              <a:rPr lang="en-GB" b="0" i="0" dirty="0">
                <a:solidFill>
                  <a:schemeClr val="accent1">
                    <a:lumMod val="75000"/>
                  </a:schemeClr>
                </a:solidFill>
                <a:effectLst/>
                <a:latin typeface="Inter"/>
              </a:rPr>
              <a:t>RMSE: Most popular metric, similar to MSE, however, the result is square rooted to make it more interpretable as it’s in base units</a:t>
            </a:r>
            <a:endParaRPr lang="en-GB" dirty="0"/>
          </a:p>
        </p:txBody>
      </p:sp>
    </p:spTree>
    <p:extLst>
      <p:ext uri="{BB962C8B-B14F-4D97-AF65-F5344CB8AC3E}">
        <p14:creationId xmlns:p14="http://schemas.microsoft.com/office/powerpoint/2010/main" val="1637403193"/>
      </p:ext>
    </p:extLst>
  </p:cSld>
  <p:clrMapOvr>
    <a:masterClrMapping/>
  </p:clrMapOvr>
  <p:transition spd="med">
    <p:pull/>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MSE</a:t>
            </a:r>
            <a:endParaRPr lang="en-GB" dirty="0"/>
          </a:p>
        </p:txBody>
      </p:sp>
      <p:sp>
        <p:nvSpPr>
          <p:cNvPr id="3" name="Content Placeholder 2"/>
          <p:cNvSpPr>
            <a:spLocks noGrp="1"/>
          </p:cNvSpPr>
          <p:nvPr>
            <p:ph idx="1"/>
          </p:nvPr>
        </p:nvSpPr>
        <p:spPr/>
        <p:txBody>
          <a:bodyPr/>
          <a:lstStyle/>
          <a:p>
            <a:r>
              <a:rPr lang="en-GB" b="1" dirty="0"/>
              <a:t>Advantage: </a:t>
            </a:r>
            <a:r>
              <a:rPr lang="en-GB" dirty="0"/>
              <a:t>The MSE is great for ensuring that our trained model has no outlier predictions with huge errors, since the MSE puts larger weight on theses errors due to the squaring part of the function.</a:t>
            </a:r>
          </a:p>
          <a:p>
            <a:r>
              <a:rPr lang="en-GB" b="1" dirty="0"/>
              <a:t>Disadvantage: </a:t>
            </a:r>
            <a:r>
              <a:rPr lang="en-GB" dirty="0"/>
              <a:t>If our model makes a single very bad prediction, the squaring part of the function magnifies the error. Yet in many practical cases we don’t care much about these outliers and are aiming for more of a well-rounded model that performs good enough on the majority.</a:t>
            </a:r>
          </a:p>
          <a:p>
            <a:endParaRPr lang="en-GB" dirty="0"/>
          </a:p>
        </p:txBody>
      </p:sp>
    </p:spTree>
    <p:extLst>
      <p:ext uri="{BB962C8B-B14F-4D97-AF65-F5344CB8AC3E}">
        <p14:creationId xmlns:p14="http://schemas.microsoft.com/office/powerpoint/2010/main" val="667078797"/>
      </p:ext>
    </p:extLst>
  </p:cSld>
  <p:clrMapOvr>
    <a:masterClrMapping/>
  </p:clrMapOvr>
  <p:transition spd="med">
    <p:pull/>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MAE</a:t>
            </a:r>
            <a:endParaRPr lang="en-GB" dirty="0"/>
          </a:p>
        </p:txBody>
      </p:sp>
      <p:sp>
        <p:nvSpPr>
          <p:cNvPr id="3" name="Content Placeholder 2"/>
          <p:cNvSpPr>
            <a:spLocks noGrp="1"/>
          </p:cNvSpPr>
          <p:nvPr>
            <p:ph idx="1"/>
          </p:nvPr>
        </p:nvSpPr>
        <p:spPr/>
        <p:txBody>
          <a:bodyPr>
            <a:normAutofit fontScale="92500" lnSpcReduction="20000"/>
          </a:bodyPr>
          <a:lstStyle/>
          <a:p>
            <a:r>
              <a:rPr lang="en-GB" b="1" dirty="0"/>
              <a:t>Advantage: </a:t>
            </a:r>
            <a:r>
              <a:rPr lang="en-GB" dirty="0"/>
              <a:t>The beauty of the MAE is that its advantage directly covers the MSE disadvantage. Since we are taking the absolute value, all of the errors will be weighted on the same linear </a:t>
            </a:r>
            <a:r>
              <a:rPr lang="en-GB" dirty="0" smtClean="0"/>
              <a:t>scale. </a:t>
            </a:r>
            <a:r>
              <a:rPr lang="en-GB" dirty="0"/>
              <a:t>MSE, we won’t be putting too much weight on our outliers and our loss function provides a generic and even measure of how well our model is performing.</a:t>
            </a:r>
          </a:p>
          <a:p>
            <a:r>
              <a:rPr lang="en-GB" b="1" dirty="0"/>
              <a:t>Disadvantage: </a:t>
            </a:r>
            <a:r>
              <a:rPr lang="en-GB" dirty="0"/>
              <a:t>If we do in fact care about the outlier predictions of our model, then the MAE won’t be as effective. The large errors coming from the outliers end up being weighted the exact same as lower errors. This might results in our model being great most of the time, but making a few very poor predictions every so-often.</a:t>
            </a:r>
          </a:p>
          <a:p>
            <a:endParaRPr lang="en-GB" dirty="0"/>
          </a:p>
        </p:txBody>
      </p:sp>
    </p:spTree>
    <p:extLst>
      <p:ext uri="{BB962C8B-B14F-4D97-AF65-F5344CB8AC3E}">
        <p14:creationId xmlns:p14="http://schemas.microsoft.com/office/powerpoint/2010/main" val="1663455862"/>
      </p:ext>
    </p:extLst>
  </p:cSld>
  <p:clrMapOvr>
    <a:masterClrMapping/>
  </p:clrMapOvr>
  <p:transition spd="med">
    <p:pull/>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RMSE</a:t>
            </a:r>
            <a:endParaRPr lang="en-GB" dirty="0"/>
          </a:p>
        </p:txBody>
      </p:sp>
      <p:sp>
        <p:nvSpPr>
          <p:cNvPr id="3" name="Content Placeholder 2"/>
          <p:cNvSpPr>
            <a:spLocks noGrp="1"/>
          </p:cNvSpPr>
          <p:nvPr>
            <p:ph idx="1"/>
          </p:nvPr>
        </p:nvSpPr>
        <p:spPr/>
        <p:txBody>
          <a:bodyPr>
            <a:normAutofit fontScale="77500" lnSpcReduction="20000"/>
          </a:bodyPr>
          <a:lstStyle/>
          <a:p>
            <a:r>
              <a:rPr lang="en-GB" b="1" dirty="0"/>
              <a:t>Similarities</a:t>
            </a:r>
            <a:r>
              <a:rPr lang="en-GB" dirty="0"/>
              <a:t>: Both MAE and RMSE express average model prediction error in units of the variable of interest. Both metrics can range from 0 to ∞ and are indifferent to the direction of errors. They are negatively-oriented scores, which means lower values are better.</a:t>
            </a:r>
          </a:p>
          <a:p>
            <a:r>
              <a:rPr lang="en-GB" b="1" dirty="0"/>
              <a:t>Differences</a:t>
            </a:r>
            <a:r>
              <a:rPr lang="en-GB" dirty="0"/>
              <a:t>: Taking the square root of the average squared errors has some interesting implications for RMSE. Since the errors are squared before they are averaged, the RMSE gives a relatively high weight to large errors. This means the RMSE should be more useful when large errors are particularly undesirable. The three tables below show examples where MAE is steady and RMSE increases as the variance associated with the frequency distribution of error magnitudes also increases.</a:t>
            </a:r>
          </a:p>
          <a:p>
            <a:r>
              <a:rPr lang="en-GB" dirty="0"/>
              <a:t/>
            </a:r>
            <a:br>
              <a:rPr lang="en-GB" dirty="0"/>
            </a:br>
            <a:endParaRPr lang="en-GB" dirty="0"/>
          </a:p>
        </p:txBody>
      </p:sp>
    </p:spTree>
    <p:extLst>
      <p:ext uri="{BB962C8B-B14F-4D97-AF65-F5344CB8AC3E}">
        <p14:creationId xmlns:p14="http://schemas.microsoft.com/office/powerpoint/2010/main" val="2095153518"/>
      </p:ext>
    </p:extLst>
  </p:cSld>
  <p:clrMapOvr>
    <a:masterClrMapping/>
  </p:clrMapOvr>
  <p:transition spd="med">
    <p:pull/>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F9721D-0582-4BA9-8479-59D1791AEE67}"/>
              </a:ext>
            </a:extLst>
          </p:cNvPr>
          <p:cNvSpPr>
            <a:spLocks noGrp="1"/>
          </p:cNvSpPr>
          <p:nvPr>
            <p:ph type="title"/>
          </p:nvPr>
        </p:nvSpPr>
        <p:spPr/>
        <p:txBody>
          <a:bodyPr/>
          <a:lstStyle/>
          <a:p>
            <a:r>
              <a:rPr lang="en-GB" dirty="0"/>
              <a:t>How metrics are used</a:t>
            </a:r>
          </a:p>
        </p:txBody>
      </p:sp>
      <p:pic>
        <p:nvPicPr>
          <p:cNvPr id="5" name="Content Placeholder 4" descr="Graphical user interface, text&#10;&#10;Description automatically generated">
            <a:extLst>
              <a:ext uri="{FF2B5EF4-FFF2-40B4-BE49-F238E27FC236}">
                <a16:creationId xmlns:a16="http://schemas.microsoft.com/office/drawing/2014/main" id="{9EEFA7D2-A516-4FC5-94BE-B94CE35E9441}"/>
              </a:ext>
            </a:extLst>
          </p:cNvPr>
          <p:cNvPicPr>
            <a:picLocks noGrp="1" noChangeAspect="1"/>
          </p:cNvPicPr>
          <p:nvPr>
            <p:ph idx="1"/>
          </p:nvPr>
        </p:nvPicPr>
        <p:blipFill>
          <a:blip r:embed="rId2"/>
          <a:stretch>
            <a:fillRect/>
          </a:stretch>
        </p:blipFill>
        <p:spPr>
          <a:xfrm>
            <a:off x="502267" y="1772528"/>
            <a:ext cx="8903115" cy="3713871"/>
          </a:xfrm>
        </p:spPr>
      </p:pic>
    </p:spTree>
    <p:extLst>
      <p:ext uri="{BB962C8B-B14F-4D97-AF65-F5344CB8AC3E}">
        <p14:creationId xmlns:p14="http://schemas.microsoft.com/office/powerpoint/2010/main" val="2908218383"/>
      </p:ext>
    </p:extLst>
  </p:cSld>
  <p:clrMapOvr>
    <a:masterClrMapping/>
  </p:clrMapOvr>
  <p:transition spd="med">
    <p:pull/>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F0C18A-2006-4436-8CCE-358A6CC42D83}"/>
              </a:ext>
            </a:extLst>
          </p:cNvPr>
          <p:cNvSpPr>
            <a:spLocks noGrp="1"/>
          </p:cNvSpPr>
          <p:nvPr>
            <p:ph type="title"/>
          </p:nvPr>
        </p:nvSpPr>
        <p:spPr/>
        <p:txBody>
          <a:bodyPr/>
          <a:lstStyle/>
          <a:p>
            <a:r>
              <a:rPr lang="en-GB" dirty="0"/>
              <a:t>Demonstration</a:t>
            </a:r>
          </a:p>
        </p:txBody>
      </p:sp>
      <p:sp>
        <p:nvSpPr>
          <p:cNvPr id="3" name="Content Placeholder 2">
            <a:extLst>
              <a:ext uri="{FF2B5EF4-FFF2-40B4-BE49-F238E27FC236}">
                <a16:creationId xmlns:a16="http://schemas.microsoft.com/office/drawing/2014/main" id="{E9CC0BF4-CD56-47A1-9C75-1966729BEE61}"/>
              </a:ext>
            </a:extLst>
          </p:cNvPr>
          <p:cNvSpPr>
            <a:spLocks noGrp="1"/>
          </p:cNvSpPr>
          <p:nvPr>
            <p:ph idx="1"/>
          </p:nvPr>
        </p:nvSpPr>
        <p:spPr/>
        <p:txBody>
          <a:bodyPr/>
          <a:lstStyle/>
          <a:p>
            <a:r>
              <a:rPr lang="en-GB" dirty="0">
                <a:solidFill>
                  <a:schemeClr val="accent1">
                    <a:lumMod val="75000"/>
                  </a:schemeClr>
                </a:solidFill>
                <a:latin typeface="Inter"/>
              </a:rPr>
              <a:t>We </a:t>
            </a:r>
            <a:r>
              <a:rPr lang="en-GB" b="0" i="0" dirty="0">
                <a:solidFill>
                  <a:schemeClr val="accent1">
                    <a:lumMod val="75000"/>
                  </a:schemeClr>
                </a:solidFill>
                <a:effectLst/>
                <a:latin typeface="Inter"/>
              </a:rPr>
              <a:t>will use the following dataset:</a:t>
            </a:r>
          </a:p>
          <a:p>
            <a:r>
              <a:rPr lang="en-GB" dirty="0">
                <a:hlinkClick r:id="rId2"/>
              </a:rPr>
              <a:t>https://archive.ics.uci.edu/ml/datasets/combined+cycle+power+plant</a:t>
            </a:r>
            <a:endParaRPr lang="en-GB" dirty="0">
              <a:solidFill>
                <a:schemeClr val="accent1">
                  <a:lumMod val="75000"/>
                </a:schemeClr>
              </a:solidFill>
              <a:latin typeface="Inter"/>
            </a:endParaRPr>
          </a:p>
          <a:p>
            <a:endParaRPr lang="en-GB" dirty="0">
              <a:solidFill>
                <a:schemeClr val="accent1">
                  <a:lumMod val="75000"/>
                </a:schemeClr>
              </a:solidFill>
              <a:latin typeface="Inter"/>
            </a:endParaRPr>
          </a:p>
          <a:p>
            <a:r>
              <a:rPr lang="en-GB" dirty="0">
                <a:hlinkClick r:id="rId3"/>
              </a:rPr>
              <a:t>https://archive.ics.uci.edu/ml/index.php</a:t>
            </a:r>
            <a:endParaRPr lang="en-GB" dirty="0">
              <a:solidFill>
                <a:schemeClr val="accent1">
                  <a:lumMod val="75000"/>
                </a:schemeClr>
              </a:solidFill>
              <a:latin typeface="Inter"/>
            </a:endParaRPr>
          </a:p>
          <a:p>
            <a:endParaRPr lang="en-GB" dirty="0"/>
          </a:p>
        </p:txBody>
      </p:sp>
    </p:spTree>
    <p:extLst>
      <p:ext uri="{BB962C8B-B14F-4D97-AF65-F5344CB8AC3E}">
        <p14:creationId xmlns:p14="http://schemas.microsoft.com/office/powerpoint/2010/main" val="998273504"/>
      </p:ext>
    </p:extLst>
  </p:cSld>
  <p:clrMapOvr>
    <a:masterClrMapping/>
  </p:clrMapOvr>
  <p:transition spd="med">
    <p:pull/>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What is a matrix?</a:t>
            </a:r>
            <a:endParaRPr lang="en-GB"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GB" dirty="0">
                    <a:solidFill>
                      <a:srgbClr val="0D405F"/>
                    </a:solidFill>
                    <a:latin typeface="Cambria Math" panose="02040503050406030204" pitchFamily="18" charset="0"/>
                  </a:rPr>
                  <a:t>Firstly, let’s define and understand what a matrix is.</a:t>
                </a:r>
              </a:p>
              <a:p>
                <a:r>
                  <a:rPr lang="en-GB" dirty="0">
                    <a:solidFill>
                      <a:srgbClr val="0D405F"/>
                    </a:solidFill>
                    <a:latin typeface="Cambria Math" panose="02040503050406030204" pitchFamily="18" charset="0"/>
                  </a:rPr>
                  <a:t>A matrix, in simple terms, is a rectangular array of rows and columns.</a:t>
                </a:r>
              </a:p>
              <a:p>
                <a:r>
                  <a:rPr lang="en-GB" dirty="0">
                    <a:solidFill>
                      <a:srgbClr val="0D405F"/>
                    </a:solidFill>
                    <a:latin typeface="Cambria Math" panose="02040503050406030204" pitchFamily="18" charset="0"/>
                  </a:rPr>
                  <a:t>The individual numbers in a matrix are referred to as ‘elements’.</a:t>
                </a:r>
              </a:p>
              <a:p>
                <a:r>
                  <a:rPr lang="en-GB" dirty="0">
                    <a:solidFill>
                      <a:srgbClr val="0D405F"/>
                    </a:solidFill>
                    <a:latin typeface="Cambria Math" panose="02040503050406030204" pitchFamily="18" charset="0"/>
                  </a:rPr>
                  <a:t>The individual numbers in a matrix are referred to as “elements”. The elements of a matrix can be identified by their location in a row and column, denoted as </a:t>
                </a:r>
                <a14:m>
                  <m:oMath xmlns:m="http://schemas.openxmlformats.org/officeDocument/2006/math">
                    <m:sSub>
                      <m:sSubPr>
                        <m:ctrlPr>
                          <a:rPr lang="en-GB" i="1">
                            <a:solidFill>
                              <a:srgbClr val="0D405F"/>
                            </a:solidFill>
                            <a:latin typeface="Cambria Math" panose="02040503050406030204" pitchFamily="18" charset="0"/>
                          </a:rPr>
                        </m:ctrlPr>
                      </m:sSubPr>
                      <m:e>
                        <m:r>
                          <a:rPr lang="en-GB">
                            <a:solidFill>
                              <a:srgbClr val="0D405F"/>
                            </a:solidFill>
                            <a:latin typeface="Cambria Math" panose="02040503050406030204" pitchFamily="18" charset="0"/>
                          </a:rPr>
                          <m:t>𝐴</m:t>
                        </m:r>
                      </m:e>
                      <m:sub>
                        <m:r>
                          <a:rPr lang="en-GB">
                            <a:solidFill>
                              <a:srgbClr val="0D405F"/>
                            </a:solidFill>
                            <a:latin typeface="Cambria Math" panose="02040503050406030204" pitchFamily="18" charset="0"/>
                          </a:rPr>
                          <m:t>𝑟</m:t>
                        </m:r>
                        <m:r>
                          <a:rPr lang="en-GB">
                            <a:solidFill>
                              <a:srgbClr val="0D405F"/>
                            </a:solidFill>
                            <a:latin typeface="Cambria Math" panose="02040503050406030204" pitchFamily="18" charset="0"/>
                          </a:rPr>
                          <m:t>,</m:t>
                        </m:r>
                        <m:r>
                          <a:rPr lang="en-GB">
                            <a:solidFill>
                              <a:srgbClr val="0D405F"/>
                            </a:solidFill>
                            <a:latin typeface="Cambria Math" panose="02040503050406030204" pitchFamily="18" charset="0"/>
                          </a:rPr>
                          <m:t>𝑐</m:t>
                        </m:r>
                      </m:sub>
                    </m:sSub>
                  </m:oMath>
                </a14:m>
                <a:r>
                  <a:rPr lang="en-GB" dirty="0">
                    <a:solidFill>
                      <a:srgbClr val="0D405F"/>
                    </a:solidFill>
                    <a:latin typeface="Cambria Math" panose="02040503050406030204" pitchFamily="18" charset="0"/>
                  </a:rPr>
                  <a:t>.</a:t>
                </a:r>
              </a:p>
              <a:p>
                <a:endParaRPr lang="en-GB"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043" t="-1543" r="-986"/>
                </a:stretch>
              </a:blipFill>
            </p:spPr>
            <p:txBody>
              <a:bodyPr/>
              <a:lstStyle/>
              <a:p>
                <a:r>
                  <a:rPr lang="en-GB">
                    <a:noFill/>
                  </a:rPr>
                  <a:t> </a:t>
                </a:r>
              </a:p>
            </p:txBody>
          </p:sp>
        </mc:Fallback>
      </mc:AlternateContent>
    </p:spTree>
    <p:extLst>
      <p:ext uri="{BB962C8B-B14F-4D97-AF65-F5344CB8AC3E}">
        <p14:creationId xmlns:p14="http://schemas.microsoft.com/office/powerpoint/2010/main" val="2379619294"/>
      </p:ext>
    </p:extLst>
  </p:cSld>
  <p:clrMapOvr>
    <a:masterClrMapping/>
  </p:clrMapOvr>
  <p:transition spd="med">
    <p:pull/>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07E8B9-4A1D-48D7-AB4F-3FC7868E0A9A}"/>
              </a:ext>
            </a:extLst>
          </p:cNvPr>
          <p:cNvSpPr>
            <a:spLocks noGrp="1"/>
          </p:cNvSpPr>
          <p:nvPr>
            <p:ph type="title"/>
          </p:nvPr>
        </p:nvSpPr>
        <p:spPr/>
        <p:txBody>
          <a:bodyPr/>
          <a:lstStyle/>
          <a:p>
            <a:r>
              <a:rPr lang="en-GB" dirty="0"/>
              <a:t>Matrices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B3BA613-5A57-4D5A-A962-B4747572D038}"/>
                  </a:ext>
                </a:extLst>
              </p:cNvPr>
              <p:cNvSpPr>
                <a:spLocks noGrp="1"/>
              </p:cNvSpPr>
              <p:nvPr>
                <p:ph idx="1"/>
              </p:nvPr>
            </p:nvSpPr>
            <p:spPr/>
            <p:txBody>
              <a:bodyPr>
                <a:normAutofit/>
              </a:bodyPr>
              <a:lstStyle/>
              <a:p>
                <a14:m>
                  <m:oMath xmlns:m="http://schemas.openxmlformats.org/officeDocument/2006/math">
                    <m:r>
                      <a:rPr lang="en-GB" dirty="0">
                        <a:solidFill>
                          <a:srgbClr val="0D405F"/>
                        </a:solidFill>
                        <a:latin typeface="Cambria Math" panose="02040503050406030204" pitchFamily="18" charset="0"/>
                      </a:rPr>
                      <m:t>𝐴</m:t>
                    </m:r>
                  </m:oMath>
                </a14:m>
                <a:r>
                  <a:rPr lang="en-GB" dirty="0">
                    <a:solidFill>
                      <a:srgbClr val="0D405F"/>
                    </a:solidFill>
                    <a:latin typeface="Cambria Math" panose="02040503050406030204" pitchFamily="18" charset="0"/>
                  </a:rPr>
                  <a:t> is a 2x3 matrix.</a:t>
                </a:r>
              </a:p>
              <a:p>
                <a:pPr marL="0" indent="0">
                  <a:buNone/>
                </a:pPr>
                <a:r>
                  <a:rPr lang="en-GB" dirty="0"/>
                  <a:t>      </a:t>
                </a:r>
                <a14:m>
                  <m:oMath xmlns:m="http://schemas.openxmlformats.org/officeDocument/2006/math">
                    <m:r>
                      <a:rPr lang="en-GB" dirty="0">
                        <a:solidFill>
                          <a:srgbClr val="0D405F"/>
                        </a:solidFill>
                        <a:latin typeface="Cambria Math" panose="02040503050406030204" pitchFamily="18" charset="0"/>
                      </a:rPr>
                      <m:t>𝐴</m:t>
                    </m:r>
                    <m:r>
                      <a:rPr lang="en-GB" dirty="0">
                        <a:solidFill>
                          <a:srgbClr val="0D405F"/>
                        </a:solidFill>
                        <a:latin typeface="Cambria Math" panose="02040503050406030204" pitchFamily="18" charset="0"/>
                      </a:rPr>
                      <m:t>=[</m:t>
                    </m:r>
                    <m:sSub>
                      <m:sSubPr>
                        <m:ctrlPr>
                          <a:rPr lang="en-GB" i="1" dirty="0">
                            <a:solidFill>
                              <a:srgbClr val="0D405F"/>
                            </a:solidFill>
                            <a:latin typeface="Cambria Math" panose="02040503050406030204" pitchFamily="18" charset="0"/>
                          </a:rPr>
                        </m:ctrlPr>
                      </m:sSubPr>
                      <m:e>
                        <m:r>
                          <a:rPr lang="en-GB" dirty="0">
                            <a:solidFill>
                              <a:srgbClr val="0D405F"/>
                            </a:solidFill>
                            <a:latin typeface="Cambria Math" panose="02040503050406030204" pitchFamily="18" charset="0"/>
                          </a:rPr>
                          <m:t>𝑎</m:t>
                        </m:r>
                      </m:e>
                      <m:sub>
                        <m:r>
                          <a:rPr lang="en-GB" dirty="0">
                            <a:solidFill>
                              <a:srgbClr val="0D405F"/>
                            </a:solidFill>
                            <a:latin typeface="Cambria Math" panose="02040503050406030204" pitchFamily="18" charset="0"/>
                          </a:rPr>
                          <m:t>𝑖</m:t>
                        </m:r>
                        <m:r>
                          <a:rPr lang="en-GB" dirty="0">
                            <a:solidFill>
                              <a:srgbClr val="0D405F"/>
                            </a:solidFill>
                            <a:latin typeface="Cambria Math" panose="02040503050406030204" pitchFamily="18" charset="0"/>
                          </a:rPr>
                          <m:t>,</m:t>
                        </m:r>
                        <m:r>
                          <a:rPr lang="en-GB" dirty="0">
                            <a:solidFill>
                              <a:srgbClr val="0D405F"/>
                            </a:solidFill>
                            <a:latin typeface="Cambria Math" panose="02040503050406030204" pitchFamily="18" charset="0"/>
                          </a:rPr>
                          <m:t>𝑗</m:t>
                        </m:r>
                      </m:sub>
                    </m:sSub>
                    <m:r>
                      <a:rPr lang="en-GB" dirty="0">
                        <a:solidFill>
                          <a:srgbClr val="0D405F"/>
                        </a:solidFill>
                        <a:latin typeface="Cambria Math" panose="02040503050406030204" pitchFamily="18" charset="0"/>
                      </a:rPr>
                      <m:t>]</m:t>
                    </m:r>
                  </m:oMath>
                </a14:m>
                <a:r>
                  <a:rPr lang="en-GB" dirty="0">
                    <a:solidFill>
                      <a:srgbClr val="0D405F"/>
                    </a:solidFill>
                    <a:latin typeface="Inter"/>
                  </a:rPr>
                  <a:t>             </a:t>
                </a:r>
                <a14:m>
                  <m:oMath xmlns:m="http://schemas.openxmlformats.org/officeDocument/2006/math">
                    <m:r>
                      <a:rPr lang="en-GB" dirty="0">
                        <a:solidFill>
                          <a:srgbClr val="0D405F"/>
                        </a:solidFill>
                        <a:latin typeface="Cambria Math" panose="02040503050406030204" pitchFamily="18" charset="0"/>
                      </a:rPr>
                      <m:t>𝑖</m:t>
                    </m:r>
                    <m:r>
                      <a:rPr lang="en-GB" dirty="0">
                        <a:solidFill>
                          <a:srgbClr val="0D405F"/>
                        </a:solidFill>
                        <a:latin typeface="Cambria Math" panose="02040503050406030204" pitchFamily="18" charset="0"/>
                      </a:rPr>
                      <m:t>=1,2   </m:t>
                    </m:r>
                    <m:r>
                      <a:rPr lang="en-GB" dirty="0">
                        <a:solidFill>
                          <a:srgbClr val="0D405F"/>
                        </a:solidFill>
                        <a:latin typeface="Cambria Math" panose="02040503050406030204" pitchFamily="18" charset="0"/>
                      </a:rPr>
                      <m:t>𝑗</m:t>
                    </m:r>
                    <m:r>
                      <a:rPr lang="en-GB" dirty="0">
                        <a:solidFill>
                          <a:srgbClr val="0D405F"/>
                        </a:solidFill>
                        <a:latin typeface="Cambria Math" panose="02040503050406030204" pitchFamily="18" charset="0"/>
                      </a:rPr>
                      <m:t>=1,2,3</m:t>
                    </m:r>
                  </m:oMath>
                </a14:m>
                <a:endParaRPr lang="en-GB" dirty="0">
                  <a:solidFill>
                    <a:srgbClr val="0D405F"/>
                  </a:solidFill>
                  <a:latin typeface="Inter"/>
                </a:endParaRPr>
              </a:p>
            </p:txBody>
          </p:sp>
        </mc:Choice>
        <mc:Fallback xmlns="">
          <p:sp>
            <p:nvSpPr>
              <p:cNvPr id="3" name="Content Placeholder 2">
                <a:extLst>
                  <a:ext uri="{FF2B5EF4-FFF2-40B4-BE49-F238E27FC236}">
                    <a16:creationId xmlns:a16="http://schemas.microsoft.com/office/drawing/2014/main" id="{0B3BA613-5A57-4D5A-A962-B4747572D038}"/>
                  </a:ext>
                </a:extLst>
              </p:cNvPr>
              <p:cNvSpPr>
                <a:spLocks noGrp="1" noRot="1" noChangeAspect="1" noMove="1" noResize="1" noEditPoints="1" noAdjustHandles="1" noChangeArrowheads="1" noChangeShapeType="1" noTextEdit="1"/>
              </p:cNvSpPr>
              <p:nvPr>
                <p:ph idx="1"/>
              </p:nvPr>
            </p:nvSpPr>
            <p:spPr>
              <a:blipFill>
                <a:blip r:embed="rId2"/>
                <a:stretch>
                  <a:fillRect t="-1543"/>
                </a:stretch>
              </a:blipFill>
            </p:spPr>
            <p:txBody>
              <a:bodyPr/>
              <a:lstStyle/>
              <a:p>
                <a:r>
                  <a:rPr lang="en-GB">
                    <a:noFill/>
                  </a:rPr>
                  <a:t> </a:t>
                </a:r>
              </a:p>
            </p:txBody>
          </p:sp>
        </mc:Fallback>
      </mc:AlternateContent>
      <p:cxnSp>
        <p:nvCxnSpPr>
          <p:cNvPr id="7" name="Straight Arrow Connector 6">
            <a:extLst>
              <a:ext uri="{FF2B5EF4-FFF2-40B4-BE49-F238E27FC236}">
                <a16:creationId xmlns:a16="http://schemas.microsoft.com/office/drawing/2014/main" id="{F91BB329-60C8-4736-ADD5-195A6874C6F5}"/>
              </a:ext>
            </a:extLst>
          </p:cNvPr>
          <p:cNvCxnSpPr>
            <a:cxnSpLocks/>
          </p:cNvCxnSpPr>
          <p:nvPr/>
        </p:nvCxnSpPr>
        <p:spPr>
          <a:xfrm flipV="1">
            <a:off x="1125416" y="3305908"/>
            <a:ext cx="1026941" cy="85813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9" name="Straight Arrow Connector 8">
            <a:extLst>
              <a:ext uri="{FF2B5EF4-FFF2-40B4-BE49-F238E27FC236}">
                <a16:creationId xmlns:a16="http://schemas.microsoft.com/office/drawing/2014/main" id="{D2DC75CB-E760-4B05-9595-F484720931C5}"/>
              </a:ext>
            </a:extLst>
          </p:cNvPr>
          <p:cNvCxnSpPr>
            <a:cxnSpLocks/>
          </p:cNvCxnSpPr>
          <p:nvPr/>
        </p:nvCxnSpPr>
        <p:spPr>
          <a:xfrm flipH="1" flipV="1">
            <a:off x="2298997" y="3305909"/>
            <a:ext cx="838520" cy="838357"/>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1" name="TextBox 10">
            <a:extLst>
              <a:ext uri="{FF2B5EF4-FFF2-40B4-BE49-F238E27FC236}">
                <a16:creationId xmlns:a16="http://schemas.microsoft.com/office/drawing/2014/main" id="{35F94C97-C26B-4346-85E2-D7AA9F7ACB61}"/>
              </a:ext>
            </a:extLst>
          </p:cNvPr>
          <p:cNvSpPr txBox="1"/>
          <p:nvPr/>
        </p:nvSpPr>
        <p:spPr>
          <a:xfrm>
            <a:off x="420173" y="4144266"/>
            <a:ext cx="1694888" cy="523220"/>
          </a:xfrm>
          <a:prstGeom prst="rect">
            <a:avLst/>
          </a:prstGeom>
          <a:noFill/>
        </p:spPr>
        <p:txBody>
          <a:bodyPr wrap="none" rtlCol="0">
            <a:spAutoFit/>
          </a:bodyPr>
          <a:lstStyle/>
          <a:p>
            <a:r>
              <a:rPr lang="en-GB" sz="2800" dirty="0">
                <a:solidFill>
                  <a:srgbClr val="7100A0"/>
                </a:solidFill>
                <a:latin typeface="Avenir Book" panose="02000503020000020003" pitchFamily="2" charset="0"/>
              </a:rPr>
              <a:t>Row Index</a:t>
            </a:r>
          </a:p>
        </p:txBody>
      </p:sp>
      <p:sp>
        <p:nvSpPr>
          <p:cNvPr id="12" name="TextBox 11">
            <a:extLst>
              <a:ext uri="{FF2B5EF4-FFF2-40B4-BE49-F238E27FC236}">
                <a16:creationId xmlns:a16="http://schemas.microsoft.com/office/drawing/2014/main" id="{99D196DF-5C6C-4F15-BA36-12F2902D5658}"/>
              </a:ext>
            </a:extLst>
          </p:cNvPr>
          <p:cNvSpPr txBox="1"/>
          <p:nvPr/>
        </p:nvSpPr>
        <p:spPr>
          <a:xfrm>
            <a:off x="3137517" y="3952997"/>
            <a:ext cx="2160528" cy="523220"/>
          </a:xfrm>
          <a:prstGeom prst="rect">
            <a:avLst/>
          </a:prstGeom>
          <a:noFill/>
        </p:spPr>
        <p:txBody>
          <a:bodyPr wrap="none" rtlCol="0">
            <a:spAutoFit/>
          </a:bodyPr>
          <a:lstStyle/>
          <a:p>
            <a:r>
              <a:rPr lang="en-GB" sz="2800" dirty="0">
                <a:solidFill>
                  <a:srgbClr val="7100A0"/>
                </a:solidFill>
                <a:latin typeface="Avenir Book" panose="02000503020000020003" pitchFamily="2" charset="0"/>
              </a:rPr>
              <a:t>Column Index</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5772010F-5C3A-471F-8FBD-0DEDCA405DC2}"/>
                  </a:ext>
                </a:extLst>
              </p:cNvPr>
              <p:cNvSpPr txBox="1"/>
              <p:nvPr/>
            </p:nvSpPr>
            <p:spPr>
              <a:xfrm>
                <a:off x="1381363" y="5311615"/>
                <a:ext cx="3528082" cy="75277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2800" i="1">
                          <a:solidFill>
                            <a:srgbClr val="0D405F"/>
                          </a:solidFill>
                          <a:latin typeface="Cambria Math" panose="02040503050406030204" pitchFamily="18" charset="0"/>
                        </a:rPr>
                        <m:t>𝐴</m:t>
                      </m:r>
                      <m:r>
                        <a:rPr lang="en-GB" sz="2800">
                          <a:solidFill>
                            <a:srgbClr val="0D405F"/>
                          </a:solidFill>
                          <a:latin typeface="Cambria Math" panose="02040503050406030204" pitchFamily="18" charset="0"/>
                        </a:rPr>
                        <m:t>=</m:t>
                      </m:r>
                      <m:d>
                        <m:dPr>
                          <m:ctrlPr>
                            <a:rPr lang="en-GB" sz="2800" i="1">
                              <a:solidFill>
                                <a:srgbClr val="0D405F"/>
                              </a:solidFill>
                              <a:latin typeface="Cambria Math" panose="02040503050406030204" pitchFamily="18" charset="0"/>
                            </a:rPr>
                          </m:ctrlPr>
                        </m:dPr>
                        <m:e>
                          <m:m>
                            <m:mPr>
                              <m:plcHide m:val="on"/>
                              <m:mcs>
                                <m:mc>
                                  <m:mcPr>
                                    <m:count m:val="3"/>
                                    <m:mcJc m:val="center"/>
                                  </m:mcPr>
                                </m:mc>
                              </m:mcs>
                              <m:ctrlPr>
                                <a:rPr lang="en-GB" sz="2800" i="1">
                                  <a:solidFill>
                                    <a:srgbClr val="0D405F"/>
                                  </a:solidFill>
                                  <a:latin typeface="Cambria Math" panose="02040503050406030204" pitchFamily="18" charset="0"/>
                                </a:rPr>
                              </m:ctrlPr>
                            </m:mPr>
                            <m:mr>
                              <m:e>
                                <m:sSub>
                                  <m:sSubPr>
                                    <m:ctrlPr>
                                      <a:rPr lang="en-GB" sz="2800" i="1">
                                        <a:solidFill>
                                          <a:srgbClr val="0D405F"/>
                                        </a:solidFill>
                                        <a:latin typeface="Cambria Math" panose="02040503050406030204" pitchFamily="18" charset="0"/>
                                      </a:rPr>
                                    </m:ctrlPr>
                                  </m:sSubPr>
                                  <m:e>
                                    <m:r>
                                      <a:rPr lang="en-GB" sz="2800">
                                        <a:solidFill>
                                          <a:srgbClr val="0D405F"/>
                                        </a:solidFill>
                                        <a:latin typeface="Cambria Math" panose="02040503050406030204" pitchFamily="18" charset="0"/>
                                      </a:rPr>
                                      <m:t>𝑎</m:t>
                                    </m:r>
                                  </m:e>
                                  <m:sub>
                                    <m:r>
                                      <a:rPr lang="en-GB" sz="2800">
                                        <a:solidFill>
                                          <a:srgbClr val="0D405F"/>
                                        </a:solidFill>
                                        <a:latin typeface="Cambria Math" panose="02040503050406030204" pitchFamily="18" charset="0"/>
                                      </a:rPr>
                                      <m:t>1,1</m:t>
                                    </m:r>
                                  </m:sub>
                                </m:sSub>
                              </m:e>
                              <m:e>
                                <m:sSub>
                                  <m:sSubPr>
                                    <m:ctrlPr>
                                      <a:rPr lang="en-GB" sz="2800" i="1">
                                        <a:solidFill>
                                          <a:srgbClr val="0D405F"/>
                                        </a:solidFill>
                                        <a:latin typeface="Cambria Math" panose="02040503050406030204" pitchFamily="18" charset="0"/>
                                      </a:rPr>
                                    </m:ctrlPr>
                                  </m:sSubPr>
                                  <m:e>
                                    <m:r>
                                      <a:rPr lang="en-GB" sz="2800">
                                        <a:solidFill>
                                          <a:srgbClr val="0D405F"/>
                                        </a:solidFill>
                                        <a:latin typeface="Cambria Math" panose="02040503050406030204" pitchFamily="18" charset="0"/>
                                      </a:rPr>
                                      <m:t>𝑎</m:t>
                                    </m:r>
                                  </m:e>
                                  <m:sub>
                                    <m:r>
                                      <a:rPr lang="en-GB" sz="2800">
                                        <a:solidFill>
                                          <a:srgbClr val="0D405F"/>
                                        </a:solidFill>
                                        <a:latin typeface="Cambria Math" panose="02040503050406030204" pitchFamily="18" charset="0"/>
                                      </a:rPr>
                                      <m:t>1,2</m:t>
                                    </m:r>
                                  </m:sub>
                                </m:sSub>
                              </m:e>
                              <m:e>
                                <m:sSub>
                                  <m:sSubPr>
                                    <m:ctrlPr>
                                      <a:rPr lang="en-GB" sz="2800" i="1">
                                        <a:solidFill>
                                          <a:srgbClr val="0D405F"/>
                                        </a:solidFill>
                                        <a:latin typeface="Cambria Math" panose="02040503050406030204" pitchFamily="18" charset="0"/>
                                      </a:rPr>
                                    </m:ctrlPr>
                                  </m:sSubPr>
                                  <m:e>
                                    <m:r>
                                      <a:rPr lang="en-GB" sz="2800">
                                        <a:solidFill>
                                          <a:srgbClr val="0D405F"/>
                                        </a:solidFill>
                                        <a:latin typeface="Cambria Math" panose="02040503050406030204" pitchFamily="18" charset="0"/>
                                      </a:rPr>
                                      <m:t>𝑎</m:t>
                                    </m:r>
                                  </m:e>
                                  <m:sub>
                                    <m:r>
                                      <a:rPr lang="en-GB" sz="2800">
                                        <a:solidFill>
                                          <a:srgbClr val="0D405F"/>
                                        </a:solidFill>
                                        <a:latin typeface="Cambria Math" panose="02040503050406030204" pitchFamily="18" charset="0"/>
                                      </a:rPr>
                                      <m:t>1,3</m:t>
                                    </m:r>
                                  </m:sub>
                                </m:sSub>
                              </m:e>
                            </m:mr>
                            <m:mr>
                              <m:e>
                                <m:sSub>
                                  <m:sSubPr>
                                    <m:ctrlPr>
                                      <a:rPr lang="en-GB" sz="2800" i="1">
                                        <a:solidFill>
                                          <a:srgbClr val="0D405F"/>
                                        </a:solidFill>
                                        <a:latin typeface="Cambria Math" panose="02040503050406030204" pitchFamily="18" charset="0"/>
                                      </a:rPr>
                                    </m:ctrlPr>
                                  </m:sSubPr>
                                  <m:e>
                                    <m:r>
                                      <a:rPr lang="en-GB" sz="2800">
                                        <a:solidFill>
                                          <a:srgbClr val="0D405F"/>
                                        </a:solidFill>
                                        <a:latin typeface="Cambria Math" panose="02040503050406030204" pitchFamily="18" charset="0"/>
                                      </a:rPr>
                                      <m:t>𝑎</m:t>
                                    </m:r>
                                  </m:e>
                                  <m:sub>
                                    <m:r>
                                      <a:rPr lang="en-GB" sz="2800">
                                        <a:solidFill>
                                          <a:srgbClr val="0D405F"/>
                                        </a:solidFill>
                                        <a:latin typeface="Cambria Math" panose="02040503050406030204" pitchFamily="18" charset="0"/>
                                      </a:rPr>
                                      <m:t>2,1</m:t>
                                    </m:r>
                                  </m:sub>
                                </m:sSub>
                              </m:e>
                              <m:e>
                                <m:sSub>
                                  <m:sSubPr>
                                    <m:ctrlPr>
                                      <a:rPr lang="en-GB" sz="2800" i="1">
                                        <a:solidFill>
                                          <a:srgbClr val="0D405F"/>
                                        </a:solidFill>
                                        <a:latin typeface="Cambria Math" panose="02040503050406030204" pitchFamily="18" charset="0"/>
                                      </a:rPr>
                                    </m:ctrlPr>
                                  </m:sSubPr>
                                  <m:e>
                                    <m:r>
                                      <a:rPr lang="en-GB" sz="2800">
                                        <a:solidFill>
                                          <a:srgbClr val="0D405F"/>
                                        </a:solidFill>
                                        <a:latin typeface="Cambria Math" panose="02040503050406030204" pitchFamily="18" charset="0"/>
                                      </a:rPr>
                                      <m:t>𝑎</m:t>
                                    </m:r>
                                  </m:e>
                                  <m:sub>
                                    <m:r>
                                      <a:rPr lang="en-GB" sz="2800">
                                        <a:solidFill>
                                          <a:srgbClr val="0D405F"/>
                                        </a:solidFill>
                                        <a:latin typeface="Cambria Math" panose="02040503050406030204" pitchFamily="18" charset="0"/>
                                      </a:rPr>
                                      <m:t>2,2</m:t>
                                    </m:r>
                                  </m:sub>
                                </m:sSub>
                              </m:e>
                              <m:e>
                                <m:sSub>
                                  <m:sSubPr>
                                    <m:ctrlPr>
                                      <a:rPr lang="en-GB" sz="2800" i="1">
                                        <a:solidFill>
                                          <a:srgbClr val="0D405F"/>
                                        </a:solidFill>
                                        <a:latin typeface="Cambria Math" panose="02040503050406030204" pitchFamily="18" charset="0"/>
                                      </a:rPr>
                                    </m:ctrlPr>
                                  </m:sSubPr>
                                  <m:e>
                                    <m:r>
                                      <a:rPr lang="en-GB" sz="2800">
                                        <a:solidFill>
                                          <a:srgbClr val="0D405F"/>
                                        </a:solidFill>
                                        <a:latin typeface="Cambria Math" panose="02040503050406030204" pitchFamily="18" charset="0"/>
                                      </a:rPr>
                                      <m:t>𝑎</m:t>
                                    </m:r>
                                  </m:e>
                                  <m:sub>
                                    <m:r>
                                      <a:rPr lang="en-GB" sz="2800">
                                        <a:solidFill>
                                          <a:srgbClr val="0D405F"/>
                                        </a:solidFill>
                                        <a:latin typeface="Cambria Math" panose="02040503050406030204" pitchFamily="18" charset="0"/>
                                      </a:rPr>
                                      <m:t>2,3</m:t>
                                    </m:r>
                                  </m:sub>
                                </m:sSub>
                              </m:e>
                            </m:mr>
                          </m:m>
                        </m:e>
                      </m:d>
                    </m:oMath>
                  </m:oMathPara>
                </a14:m>
                <a:endParaRPr lang="en-GB" sz="2800" dirty="0">
                  <a:solidFill>
                    <a:srgbClr val="0D405F"/>
                  </a:solidFill>
                  <a:latin typeface="Inter"/>
                </a:endParaRPr>
              </a:p>
            </p:txBody>
          </p:sp>
        </mc:Choice>
        <mc:Fallback xmlns="">
          <p:sp>
            <p:nvSpPr>
              <p:cNvPr id="13" name="TextBox 12">
                <a:extLst>
                  <a:ext uri="{FF2B5EF4-FFF2-40B4-BE49-F238E27FC236}">
                    <a16:creationId xmlns:a16="http://schemas.microsoft.com/office/drawing/2014/main" id="{5772010F-5C3A-471F-8FBD-0DEDCA405DC2}"/>
                  </a:ext>
                </a:extLst>
              </p:cNvPr>
              <p:cNvSpPr txBox="1">
                <a:spLocks noRot="1" noChangeAspect="1" noMove="1" noResize="1" noEditPoints="1" noAdjustHandles="1" noChangeArrowheads="1" noChangeShapeType="1" noTextEdit="1"/>
              </p:cNvSpPr>
              <p:nvPr/>
            </p:nvSpPr>
            <p:spPr>
              <a:xfrm>
                <a:off x="1381363" y="5311615"/>
                <a:ext cx="3528082" cy="752770"/>
              </a:xfrm>
              <a:prstGeom prst="rect">
                <a:avLst/>
              </a:prstGeom>
              <a:blipFill>
                <a:blip r:embed="rId3"/>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631434453"/>
      </p:ext>
    </p:extLst>
  </p:cSld>
  <p:clrMapOvr>
    <a:masterClrMapping/>
  </p:clrMapOvr>
  <p:transition spd="med">
    <p:pull/>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07E8B9-4A1D-48D7-AB4F-3FC7868E0A9A}"/>
              </a:ext>
            </a:extLst>
          </p:cNvPr>
          <p:cNvSpPr>
            <a:spLocks noGrp="1"/>
          </p:cNvSpPr>
          <p:nvPr>
            <p:ph type="title"/>
          </p:nvPr>
        </p:nvSpPr>
        <p:spPr/>
        <p:txBody>
          <a:bodyPr/>
          <a:lstStyle/>
          <a:p>
            <a:r>
              <a:rPr lang="en-GB" dirty="0"/>
              <a:t>Linear Algebra Recap</a:t>
            </a:r>
          </a:p>
        </p:txBody>
      </p:sp>
      <p:sp>
        <p:nvSpPr>
          <p:cNvPr id="3" name="Content Placeholder 2">
            <a:extLst>
              <a:ext uri="{FF2B5EF4-FFF2-40B4-BE49-F238E27FC236}">
                <a16:creationId xmlns:a16="http://schemas.microsoft.com/office/drawing/2014/main" id="{0B3BA613-5A57-4D5A-A962-B4747572D038}"/>
              </a:ext>
            </a:extLst>
          </p:cNvPr>
          <p:cNvSpPr>
            <a:spLocks noGrp="1"/>
          </p:cNvSpPr>
          <p:nvPr>
            <p:ph idx="1"/>
          </p:nvPr>
        </p:nvSpPr>
        <p:spPr/>
        <p:txBody>
          <a:bodyPr>
            <a:normAutofit/>
          </a:bodyPr>
          <a:lstStyle/>
          <a:p>
            <a:r>
              <a:rPr lang="en-GB" dirty="0">
                <a:solidFill>
                  <a:srgbClr val="0D405F"/>
                </a:solidFill>
                <a:latin typeface="Inter"/>
              </a:rPr>
              <a:t>Square matrix – Same number of rows and columns.</a:t>
            </a:r>
          </a:p>
          <a:p>
            <a:endParaRPr lang="en-GB" dirty="0">
              <a:solidFill>
                <a:srgbClr val="0D405F"/>
              </a:solidFill>
              <a:latin typeface="Inter"/>
            </a:endParaRPr>
          </a:p>
          <a:p>
            <a:endParaRPr lang="en-GB" dirty="0">
              <a:solidFill>
                <a:srgbClr val="0D405F"/>
              </a:solidFill>
              <a:latin typeface="Inter"/>
            </a:endParaRPr>
          </a:p>
          <a:p>
            <a:endParaRPr lang="en-GB" dirty="0">
              <a:solidFill>
                <a:srgbClr val="0D405F"/>
              </a:solidFill>
              <a:latin typeface="Inter"/>
            </a:endParaRPr>
          </a:p>
          <a:p>
            <a:r>
              <a:rPr lang="en-GB" dirty="0">
                <a:solidFill>
                  <a:srgbClr val="0D405F"/>
                </a:solidFill>
                <a:latin typeface="Inter"/>
              </a:rPr>
              <a:t>Vector – column/</a:t>
            </a:r>
            <a:r>
              <a:rPr lang="en-GB" dirty="0">
                <a:latin typeface="Inter"/>
              </a:rPr>
              <a:t>row</a:t>
            </a:r>
            <a:r>
              <a:rPr lang="en-GB" dirty="0">
                <a:solidFill>
                  <a:srgbClr val="0D405F"/>
                </a:solidFill>
                <a:latin typeface="Inter"/>
              </a:rPr>
              <a:t> vector has 1 column/</a:t>
            </a:r>
            <a:r>
              <a:rPr lang="en-GB" dirty="0">
                <a:latin typeface="Inter"/>
              </a:rPr>
              <a:t>row</a:t>
            </a:r>
            <a:endParaRPr lang="en-GB" dirty="0">
              <a:solidFill>
                <a:srgbClr val="0D405F"/>
              </a:solidFill>
              <a:latin typeface="Inter"/>
            </a:endParaRPr>
          </a:p>
          <a:p>
            <a:endParaRPr lang="en-GB" dirty="0">
              <a:solidFill>
                <a:srgbClr val="0D405F"/>
              </a:solidFill>
              <a:latin typeface="Inter"/>
            </a:endParaRPr>
          </a:p>
          <a:p>
            <a:endParaRPr lang="en-GB" dirty="0"/>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5772010F-5C3A-471F-8FBD-0DEDCA405DC2}"/>
                  </a:ext>
                </a:extLst>
              </p:cNvPr>
              <p:cNvSpPr txBox="1"/>
              <p:nvPr/>
            </p:nvSpPr>
            <p:spPr>
              <a:xfrm>
                <a:off x="3557269" y="2490416"/>
                <a:ext cx="2960554" cy="117371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GB" sz="2800" i="1" smtClean="0">
                              <a:solidFill>
                                <a:srgbClr val="0D405F"/>
                              </a:solidFill>
                              <a:latin typeface="Cambria Math" panose="02040503050406030204" pitchFamily="18" charset="0"/>
                            </a:rPr>
                          </m:ctrlPr>
                        </m:dPr>
                        <m:e>
                          <m:m>
                            <m:mPr>
                              <m:mcs>
                                <m:mc>
                                  <m:mcPr>
                                    <m:count m:val="3"/>
                                    <m:mcJc m:val="center"/>
                                  </m:mcPr>
                                </m:mc>
                              </m:mcs>
                              <m:ctrlPr>
                                <a:rPr lang="en-GB" sz="2800" i="1" smtClean="0">
                                  <a:solidFill>
                                    <a:srgbClr val="0D405F"/>
                                  </a:solidFill>
                                  <a:latin typeface="Cambria Math" panose="02040503050406030204" pitchFamily="18" charset="0"/>
                                </a:rPr>
                              </m:ctrlPr>
                            </m:mPr>
                            <m:mr>
                              <m:e>
                                <m:sSub>
                                  <m:sSubPr>
                                    <m:ctrlPr>
                                      <a:rPr lang="en-GB" sz="2800" i="1">
                                        <a:solidFill>
                                          <a:srgbClr val="0D405F"/>
                                        </a:solidFill>
                                        <a:latin typeface="Cambria Math" panose="02040503050406030204" pitchFamily="18" charset="0"/>
                                      </a:rPr>
                                    </m:ctrlPr>
                                  </m:sSubPr>
                                  <m:e>
                                    <m:r>
                                      <a:rPr lang="en-GB" sz="2800" i="1">
                                        <a:solidFill>
                                          <a:srgbClr val="0D405F"/>
                                        </a:solidFill>
                                        <a:latin typeface="Cambria Math" panose="02040503050406030204" pitchFamily="18" charset="0"/>
                                      </a:rPr>
                                      <m:t>𝑎</m:t>
                                    </m:r>
                                  </m:e>
                                  <m:sub>
                                    <m:r>
                                      <a:rPr lang="en-GB" sz="2800" i="1">
                                        <a:solidFill>
                                          <a:srgbClr val="0D405F"/>
                                        </a:solidFill>
                                        <a:latin typeface="Cambria Math" panose="02040503050406030204" pitchFamily="18" charset="0"/>
                                      </a:rPr>
                                      <m:t>1,</m:t>
                                    </m:r>
                                    <m:r>
                                      <a:rPr lang="en-GB" sz="2800" b="0" i="1" smtClean="0">
                                        <a:solidFill>
                                          <a:srgbClr val="0D405F"/>
                                        </a:solidFill>
                                        <a:latin typeface="Cambria Math" panose="02040503050406030204" pitchFamily="18" charset="0"/>
                                      </a:rPr>
                                      <m:t>1</m:t>
                                    </m:r>
                                  </m:sub>
                                </m:sSub>
                              </m:e>
                              <m:e>
                                <m:sSub>
                                  <m:sSubPr>
                                    <m:ctrlPr>
                                      <a:rPr lang="en-GB" sz="2800" i="1" smtClean="0">
                                        <a:solidFill>
                                          <a:srgbClr val="0D405F"/>
                                        </a:solidFill>
                                        <a:latin typeface="Cambria Math" panose="02040503050406030204" pitchFamily="18" charset="0"/>
                                      </a:rPr>
                                    </m:ctrlPr>
                                  </m:sSubPr>
                                  <m:e>
                                    <m:r>
                                      <a:rPr lang="en-GB" sz="2800" b="0" i="1" smtClean="0">
                                        <a:solidFill>
                                          <a:srgbClr val="0D405F"/>
                                        </a:solidFill>
                                        <a:latin typeface="Cambria Math" panose="02040503050406030204" pitchFamily="18" charset="0"/>
                                      </a:rPr>
                                      <m:t>𝑎</m:t>
                                    </m:r>
                                  </m:e>
                                  <m:sub>
                                    <m:r>
                                      <a:rPr lang="en-GB" sz="2800" b="0" i="1" smtClean="0">
                                        <a:solidFill>
                                          <a:srgbClr val="0D405F"/>
                                        </a:solidFill>
                                        <a:latin typeface="Cambria Math" panose="02040503050406030204" pitchFamily="18" charset="0"/>
                                      </a:rPr>
                                      <m:t>1,2</m:t>
                                    </m:r>
                                  </m:sub>
                                </m:sSub>
                              </m:e>
                              <m:e>
                                <m:sSub>
                                  <m:sSubPr>
                                    <m:ctrlPr>
                                      <a:rPr lang="en-GB" sz="2800" i="1">
                                        <a:solidFill>
                                          <a:srgbClr val="0D405F"/>
                                        </a:solidFill>
                                        <a:latin typeface="Cambria Math" panose="02040503050406030204" pitchFamily="18" charset="0"/>
                                      </a:rPr>
                                    </m:ctrlPr>
                                  </m:sSubPr>
                                  <m:e>
                                    <m:r>
                                      <a:rPr lang="en-GB" sz="2800" i="1">
                                        <a:solidFill>
                                          <a:srgbClr val="0D405F"/>
                                        </a:solidFill>
                                        <a:latin typeface="Cambria Math" panose="02040503050406030204" pitchFamily="18" charset="0"/>
                                      </a:rPr>
                                      <m:t>𝑎</m:t>
                                    </m:r>
                                  </m:e>
                                  <m:sub>
                                    <m:r>
                                      <a:rPr lang="en-GB" sz="2800" b="0" i="1" smtClean="0">
                                        <a:solidFill>
                                          <a:srgbClr val="0D405F"/>
                                        </a:solidFill>
                                        <a:latin typeface="Cambria Math" panose="02040503050406030204" pitchFamily="18" charset="0"/>
                                      </a:rPr>
                                      <m:t>1</m:t>
                                    </m:r>
                                    <m:r>
                                      <a:rPr lang="en-GB" sz="2800" i="1">
                                        <a:solidFill>
                                          <a:srgbClr val="0D405F"/>
                                        </a:solidFill>
                                        <a:latin typeface="Cambria Math" panose="02040503050406030204" pitchFamily="18" charset="0"/>
                                      </a:rPr>
                                      <m:t>,</m:t>
                                    </m:r>
                                    <m:r>
                                      <a:rPr lang="en-GB" sz="2800" b="0" i="1" smtClean="0">
                                        <a:solidFill>
                                          <a:srgbClr val="0D405F"/>
                                        </a:solidFill>
                                        <a:latin typeface="Cambria Math" panose="02040503050406030204" pitchFamily="18" charset="0"/>
                                      </a:rPr>
                                      <m:t>3</m:t>
                                    </m:r>
                                  </m:sub>
                                </m:sSub>
                              </m:e>
                            </m:mr>
                            <m:mr>
                              <m:e>
                                <m:sSub>
                                  <m:sSubPr>
                                    <m:ctrlPr>
                                      <a:rPr lang="en-GB" sz="2800" i="1">
                                        <a:solidFill>
                                          <a:srgbClr val="0D405F"/>
                                        </a:solidFill>
                                        <a:latin typeface="Cambria Math" panose="02040503050406030204" pitchFamily="18" charset="0"/>
                                      </a:rPr>
                                    </m:ctrlPr>
                                  </m:sSubPr>
                                  <m:e>
                                    <m:r>
                                      <a:rPr lang="en-GB" sz="2800" i="1">
                                        <a:solidFill>
                                          <a:srgbClr val="0D405F"/>
                                        </a:solidFill>
                                        <a:latin typeface="Cambria Math" panose="02040503050406030204" pitchFamily="18" charset="0"/>
                                      </a:rPr>
                                      <m:t>𝑎</m:t>
                                    </m:r>
                                  </m:e>
                                  <m:sub>
                                    <m:r>
                                      <a:rPr lang="en-GB" sz="2800" b="0" i="1" smtClean="0">
                                        <a:solidFill>
                                          <a:srgbClr val="0D405F"/>
                                        </a:solidFill>
                                        <a:latin typeface="Cambria Math" panose="02040503050406030204" pitchFamily="18" charset="0"/>
                                      </a:rPr>
                                      <m:t>2</m:t>
                                    </m:r>
                                    <m:r>
                                      <a:rPr lang="en-GB" sz="2800" i="1">
                                        <a:solidFill>
                                          <a:srgbClr val="0D405F"/>
                                        </a:solidFill>
                                        <a:latin typeface="Cambria Math" panose="02040503050406030204" pitchFamily="18" charset="0"/>
                                      </a:rPr>
                                      <m:t>,</m:t>
                                    </m:r>
                                    <m:r>
                                      <a:rPr lang="en-GB" sz="2800" b="0" i="1" smtClean="0">
                                        <a:solidFill>
                                          <a:srgbClr val="0D405F"/>
                                        </a:solidFill>
                                        <a:latin typeface="Cambria Math" panose="02040503050406030204" pitchFamily="18" charset="0"/>
                                      </a:rPr>
                                      <m:t>1</m:t>
                                    </m:r>
                                  </m:sub>
                                </m:sSub>
                              </m:e>
                              <m:e>
                                <m:sSub>
                                  <m:sSubPr>
                                    <m:ctrlPr>
                                      <a:rPr lang="en-GB" sz="2800" i="1">
                                        <a:solidFill>
                                          <a:srgbClr val="0D405F"/>
                                        </a:solidFill>
                                        <a:latin typeface="Cambria Math" panose="02040503050406030204" pitchFamily="18" charset="0"/>
                                      </a:rPr>
                                    </m:ctrlPr>
                                  </m:sSubPr>
                                  <m:e>
                                    <m:r>
                                      <a:rPr lang="en-GB" sz="2800" i="1">
                                        <a:solidFill>
                                          <a:srgbClr val="0D405F"/>
                                        </a:solidFill>
                                        <a:latin typeface="Cambria Math" panose="02040503050406030204" pitchFamily="18" charset="0"/>
                                      </a:rPr>
                                      <m:t>𝑎</m:t>
                                    </m:r>
                                  </m:e>
                                  <m:sub>
                                    <m:r>
                                      <a:rPr lang="en-GB" sz="2800" b="0" i="1" smtClean="0">
                                        <a:solidFill>
                                          <a:srgbClr val="0D405F"/>
                                        </a:solidFill>
                                        <a:latin typeface="Cambria Math" panose="02040503050406030204" pitchFamily="18" charset="0"/>
                                      </a:rPr>
                                      <m:t>2</m:t>
                                    </m:r>
                                    <m:r>
                                      <a:rPr lang="en-GB" sz="2800" i="1">
                                        <a:solidFill>
                                          <a:srgbClr val="0D405F"/>
                                        </a:solidFill>
                                        <a:latin typeface="Cambria Math" panose="02040503050406030204" pitchFamily="18" charset="0"/>
                                      </a:rPr>
                                      <m:t>,2</m:t>
                                    </m:r>
                                  </m:sub>
                                </m:sSub>
                              </m:e>
                              <m:e>
                                <m:sSub>
                                  <m:sSubPr>
                                    <m:ctrlPr>
                                      <a:rPr lang="en-GB" sz="2800" i="1">
                                        <a:solidFill>
                                          <a:srgbClr val="0D405F"/>
                                        </a:solidFill>
                                        <a:latin typeface="Cambria Math" panose="02040503050406030204" pitchFamily="18" charset="0"/>
                                      </a:rPr>
                                    </m:ctrlPr>
                                  </m:sSubPr>
                                  <m:e>
                                    <m:r>
                                      <a:rPr lang="en-GB" sz="2800" i="1">
                                        <a:solidFill>
                                          <a:srgbClr val="0D405F"/>
                                        </a:solidFill>
                                        <a:latin typeface="Cambria Math" panose="02040503050406030204" pitchFamily="18" charset="0"/>
                                      </a:rPr>
                                      <m:t>𝑎</m:t>
                                    </m:r>
                                  </m:e>
                                  <m:sub>
                                    <m:r>
                                      <a:rPr lang="en-GB" sz="2800" b="0" i="1" smtClean="0">
                                        <a:solidFill>
                                          <a:srgbClr val="0D405F"/>
                                        </a:solidFill>
                                        <a:latin typeface="Cambria Math" panose="02040503050406030204" pitchFamily="18" charset="0"/>
                                      </a:rPr>
                                      <m:t>2</m:t>
                                    </m:r>
                                    <m:r>
                                      <a:rPr lang="en-GB" sz="2800" i="1">
                                        <a:solidFill>
                                          <a:srgbClr val="0D405F"/>
                                        </a:solidFill>
                                        <a:latin typeface="Cambria Math" panose="02040503050406030204" pitchFamily="18" charset="0"/>
                                      </a:rPr>
                                      <m:t>,</m:t>
                                    </m:r>
                                    <m:r>
                                      <a:rPr lang="en-GB" sz="2800" b="0" i="1" smtClean="0">
                                        <a:solidFill>
                                          <a:srgbClr val="0D405F"/>
                                        </a:solidFill>
                                        <a:latin typeface="Cambria Math" panose="02040503050406030204" pitchFamily="18" charset="0"/>
                                      </a:rPr>
                                      <m:t>3</m:t>
                                    </m:r>
                                  </m:sub>
                                </m:sSub>
                              </m:e>
                            </m:mr>
                            <m:mr>
                              <m:e>
                                <m:sSub>
                                  <m:sSubPr>
                                    <m:ctrlPr>
                                      <a:rPr lang="en-GB" sz="2800" i="1">
                                        <a:solidFill>
                                          <a:srgbClr val="0D405F"/>
                                        </a:solidFill>
                                        <a:latin typeface="Cambria Math" panose="02040503050406030204" pitchFamily="18" charset="0"/>
                                      </a:rPr>
                                    </m:ctrlPr>
                                  </m:sSubPr>
                                  <m:e>
                                    <m:r>
                                      <a:rPr lang="en-GB" sz="2800" i="1">
                                        <a:solidFill>
                                          <a:srgbClr val="0D405F"/>
                                        </a:solidFill>
                                        <a:latin typeface="Cambria Math" panose="02040503050406030204" pitchFamily="18" charset="0"/>
                                      </a:rPr>
                                      <m:t>𝑎</m:t>
                                    </m:r>
                                  </m:e>
                                  <m:sub>
                                    <m:r>
                                      <a:rPr lang="en-GB" sz="2800" b="0" i="1" smtClean="0">
                                        <a:solidFill>
                                          <a:srgbClr val="0D405F"/>
                                        </a:solidFill>
                                        <a:latin typeface="Cambria Math" panose="02040503050406030204" pitchFamily="18" charset="0"/>
                                      </a:rPr>
                                      <m:t>3</m:t>
                                    </m:r>
                                    <m:r>
                                      <a:rPr lang="en-GB" sz="2800" i="1">
                                        <a:solidFill>
                                          <a:srgbClr val="0D405F"/>
                                        </a:solidFill>
                                        <a:latin typeface="Cambria Math" panose="02040503050406030204" pitchFamily="18" charset="0"/>
                                      </a:rPr>
                                      <m:t>,</m:t>
                                    </m:r>
                                    <m:r>
                                      <a:rPr lang="en-GB" sz="2800" b="0" i="1" smtClean="0">
                                        <a:solidFill>
                                          <a:srgbClr val="0D405F"/>
                                        </a:solidFill>
                                        <a:latin typeface="Cambria Math" panose="02040503050406030204" pitchFamily="18" charset="0"/>
                                      </a:rPr>
                                      <m:t>1</m:t>
                                    </m:r>
                                  </m:sub>
                                </m:sSub>
                              </m:e>
                              <m:e>
                                <m:sSub>
                                  <m:sSubPr>
                                    <m:ctrlPr>
                                      <a:rPr lang="en-GB" sz="2800" i="1">
                                        <a:solidFill>
                                          <a:srgbClr val="0D405F"/>
                                        </a:solidFill>
                                        <a:latin typeface="Cambria Math" panose="02040503050406030204" pitchFamily="18" charset="0"/>
                                      </a:rPr>
                                    </m:ctrlPr>
                                  </m:sSubPr>
                                  <m:e>
                                    <m:r>
                                      <a:rPr lang="en-GB" sz="2800" i="1">
                                        <a:solidFill>
                                          <a:srgbClr val="0D405F"/>
                                        </a:solidFill>
                                        <a:latin typeface="Cambria Math" panose="02040503050406030204" pitchFamily="18" charset="0"/>
                                      </a:rPr>
                                      <m:t>𝑎</m:t>
                                    </m:r>
                                  </m:e>
                                  <m:sub>
                                    <m:r>
                                      <a:rPr lang="en-GB" sz="2800" b="0" i="1" smtClean="0">
                                        <a:solidFill>
                                          <a:srgbClr val="0D405F"/>
                                        </a:solidFill>
                                        <a:latin typeface="Cambria Math" panose="02040503050406030204" pitchFamily="18" charset="0"/>
                                      </a:rPr>
                                      <m:t>3</m:t>
                                    </m:r>
                                    <m:r>
                                      <a:rPr lang="en-GB" sz="2800" i="1">
                                        <a:solidFill>
                                          <a:srgbClr val="0D405F"/>
                                        </a:solidFill>
                                        <a:latin typeface="Cambria Math" panose="02040503050406030204" pitchFamily="18" charset="0"/>
                                      </a:rPr>
                                      <m:t>,2</m:t>
                                    </m:r>
                                  </m:sub>
                                </m:sSub>
                              </m:e>
                              <m:e>
                                <m:sSub>
                                  <m:sSubPr>
                                    <m:ctrlPr>
                                      <a:rPr lang="en-GB" sz="2800" i="1">
                                        <a:solidFill>
                                          <a:srgbClr val="0D405F"/>
                                        </a:solidFill>
                                        <a:latin typeface="Cambria Math" panose="02040503050406030204" pitchFamily="18" charset="0"/>
                                      </a:rPr>
                                    </m:ctrlPr>
                                  </m:sSubPr>
                                  <m:e>
                                    <m:r>
                                      <a:rPr lang="en-GB" sz="2800" i="1">
                                        <a:solidFill>
                                          <a:srgbClr val="0D405F"/>
                                        </a:solidFill>
                                        <a:latin typeface="Cambria Math" panose="02040503050406030204" pitchFamily="18" charset="0"/>
                                      </a:rPr>
                                      <m:t>𝑎</m:t>
                                    </m:r>
                                  </m:e>
                                  <m:sub>
                                    <m:r>
                                      <a:rPr lang="en-GB" sz="2800" b="0" i="1" smtClean="0">
                                        <a:solidFill>
                                          <a:srgbClr val="0D405F"/>
                                        </a:solidFill>
                                        <a:latin typeface="Cambria Math" panose="02040503050406030204" pitchFamily="18" charset="0"/>
                                      </a:rPr>
                                      <m:t>3</m:t>
                                    </m:r>
                                    <m:r>
                                      <a:rPr lang="en-GB" sz="2800" i="1">
                                        <a:solidFill>
                                          <a:srgbClr val="0D405F"/>
                                        </a:solidFill>
                                        <a:latin typeface="Cambria Math" panose="02040503050406030204" pitchFamily="18" charset="0"/>
                                      </a:rPr>
                                      <m:t>,</m:t>
                                    </m:r>
                                    <m:r>
                                      <a:rPr lang="en-GB" sz="2800" b="0" i="1" smtClean="0">
                                        <a:solidFill>
                                          <a:srgbClr val="0D405F"/>
                                        </a:solidFill>
                                        <a:latin typeface="Cambria Math" panose="02040503050406030204" pitchFamily="18" charset="0"/>
                                      </a:rPr>
                                      <m:t>3</m:t>
                                    </m:r>
                                  </m:sub>
                                </m:sSub>
                              </m:e>
                            </m:mr>
                          </m:m>
                        </m:e>
                      </m:d>
                    </m:oMath>
                  </m:oMathPara>
                </a14:m>
                <a:endParaRPr lang="en-GB" sz="2800" dirty="0">
                  <a:solidFill>
                    <a:srgbClr val="0D405F"/>
                  </a:solidFill>
                  <a:latin typeface="Inter"/>
                </a:endParaRPr>
              </a:p>
            </p:txBody>
          </p:sp>
        </mc:Choice>
        <mc:Fallback xmlns="">
          <p:sp>
            <p:nvSpPr>
              <p:cNvPr id="13" name="TextBox 12">
                <a:extLst>
                  <a:ext uri="{FF2B5EF4-FFF2-40B4-BE49-F238E27FC236}">
                    <a16:creationId xmlns:a16="http://schemas.microsoft.com/office/drawing/2014/main" id="{5772010F-5C3A-471F-8FBD-0DEDCA405DC2}"/>
                  </a:ext>
                </a:extLst>
              </p:cNvPr>
              <p:cNvSpPr txBox="1">
                <a:spLocks noRot="1" noChangeAspect="1" noMove="1" noResize="1" noEditPoints="1" noAdjustHandles="1" noChangeArrowheads="1" noChangeShapeType="1" noTextEdit="1"/>
              </p:cNvSpPr>
              <p:nvPr/>
            </p:nvSpPr>
            <p:spPr>
              <a:xfrm>
                <a:off x="3557269" y="2490416"/>
                <a:ext cx="2960554" cy="1173719"/>
              </a:xfrm>
              <a:prstGeom prst="rect">
                <a:avLst/>
              </a:prstGeom>
              <a:blipFill>
                <a:blip r:embed="rId3"/>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5ACEEF05-1B53-44F8-82EF-1F6151C1C267}"/>
                  </a:ext>
                </a:extLst>
              </p:cNvPr>
              <p:cNvSpPr txBox="1"/>
              <p:nvPr/>
            </p:nvSpPr>
            <p:spPr>
              <a:xfrm>
                <a:off x="1781035" y="4459034"/>
                <a:ext cx="1584088" cy="160152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ctrlPr>
                            <a:rPr lang="en-GB" sz="3600" i="1">
                              <a:solidFill>
                                <a:srgbClr val="0D405F"/>
                              </a:solidFill>
                              <a:latin typeface="Cambria Math" panose="02040503050406030204" pitchFamily="18" charset="0"/>
                            </a:rPr>
                          </m:ctrlPr>
                        </m:dPr>
                        <m:e>
                          <m:m>
                            <m:mPr>
                              <m:plcHide m:val="on"/>
                              <m:mcs>
                                <m:mc>
                                  <m:mcPr>
                                    <m:count m:val="1"/>
                                    <m:mcJc m:val="center"/>
                                  </m:mcPr>
                                </m:mc>
                              </m:mcs>
                              <m:ctrlPr>
                                <a:rPr lang="en-GB" sz="3600" i="1">
                                  <a:solidFill>
                                    <a:srgbClr val="0D405F"/>
                                  </a:solidFill>
                                  <a:latin typeface="Cambria Math" panose="02040503050406030204" pitchFamily="18" charset="0"/>
                                </a:rPr>
                              </m:ctrlPr>
                            </m:mPr>
                            <m:mr>
                              <m:e>
                                <m:sSub>
                                  <m:sSubPr>
                                    <m:ctrlPr>
                                      <a:rPr lang="en-GB" sz="3600" i="1">
                                        <a:solidFill>
                                          <a:srgbClr val="0D405F"/>
                                        </a:solidFill>
                                        <a:latin typeface="Cambria Math" panose="02040503050406030204" pitchFamily="18" charset="0"/>
                                      </a:rPr>
                                    </m:ctrlPr>
                                  </m:sSubPr>
                                  <m:e>
                                    <m:r>
                                      <a:rPr lang="en-GB" sz="3600" i="1">
                                        <a:solidFill>
                                          <a:srgbClr val="0D405F"/>
                                        </a:solidFill>
                                        <a:latin typeface="Cambria Math" panose="02040503050406030204" pitchFamily="18" charset="0"/>
                                      </a:rPr>
                                      <m:t>𝑎</m:t>
                                    </m:r>
                                  </m:e>
                                  <m:sub>
                                    <m:r>
                                      <a:rPr lang="en-GB" sz="3600" i="1">
                                        <a:solidFill>
                                          <a:srgbClr val="0D405F"/>
                                        </a:solidFill>
                                        <a:latin typeface="Cambria Math" panose="02040503050406030204" pitchFamily="18" charset="0"/>
                                      </a:rPr>
                                      <m:t>1,1</m:t>
                                    </m:r>
                                  </m:sub>
                                </m:sSub>
                              </m:e>
                            </m:mr>
                            <m:mr>
                              <m:e>
                                <m:sSub>
                                  <m:sSubPr>
                                    <m:ctrlPr>
                                      <a:rPr lang="en-GB" sz="3600" i="1">
                                        <a:solidFill>
                                          <a:srgbClr val="0D405F"/>
                                        </a:solidFill>
                                        <a:latin typeface="Cambria Math" panose="02040503050406030204" pitchFamily="18" charset="0"/>
                                      </a:rPr>
                                    </m:ctrlPr>
                                  </m:sSubPr>
                                  <m:e>
                                    <m:r>
                                      <a:rPr lang="en-GB" sz="3600" i="1">
                                        <a:solidFill>
                                          <a:srgbClr val="0D405F"/>
                                        </a:solidFill>
                                        <a:latin typeface="Cambria Math" panose="02040503050406030204" pitchFamily="18" charset="0"/>
                                      </a:rPr>
                                      <m:t>𝑎</m:t>
                                    </m:r>
                                  </m:e>
                                  <m:sub>
                                    <m:r>
                                      <a:rPr lang="en-GB" sz="3600" i="1">
                                        <a:solidFill>
                                          <a:srgbClr val="0D405F"/>
                                        </a:solidFill>
                                        <a:latin typeface="Cambria Math" panose="02040503050406030204" pitchFamily="18" charset="0"/>
                                      </a:rPr>
                                      <m:t>2,1</m:t>
                                    </m:r>
                                  </m:sub>
                                </m:sSub>
                              </m:e>
                            </m:mr>
                            <m:mr>
                              <m:e>
                                <m:sSub>
                                  <m:sSubPr>
                                    <m:ctrlPr>
                                      <a:rPr lang="en-GB" sz="3600" i="1">
                                        <a:solidFill>
                                          <a:srgbClr val="0D405F"/>
                                        </a:solidFill>
                                        <a:latin typeface="Cambria Math" panose="02040503050406030204" pitchFamily="18" charset="0"/>
                                      </a:rPr>
                                    </m:ctrlPr>
                                  </m:sSubPr>
                                  <m:e>
                                    <m:r>
                                      <a:rPr lang="en-GB" sz="3600" i="1">
                                        <a:solidFill>
                                          <a:srgbClr val="0D405F"/>
                                        </a:solidFill>
                                        <a:latin typeface="Cambria Math" panose="02040503050406030204" pitchFamily="18" charset="0"/>
                                      </a:rPr>
                                      <m:t>𝑎</m:t>
                                    </m:r>
                                  </m:e>
                                  <m:sub>
                                    <m:r>
                                      <a:rPr lang="en-GB" sz="3600" i="1">
                                        <a:solidFill>
                                          <a:srgbClr val="0D405F"/>
                                        </a:solidFill>
                                        <a:latin typeface="Cambria Math" panose="02040503050406030204" pitchFamily="18" charset="0"/>
                                      </a:rPr>
                                      <m:t>3,1</m:t>
                                    </m:r>
                                  </m:sub>
                                </m:sSub>
                              </m:e>
                            </m:mr>
                          </m:m>
                        </m:e>
                      </m:d>
                    </m:oMath>
                  </m:oMathPara>
                </a14:m>
                <a:endParaRPr lang="en-GB" sz="2800" i="1" dirty="0">
                  <a:solidFill>
                    <a:srgbClr val="0D405F"/>
                  </a:solidFill>
                  <a:latin typeface="Cambria Math" panose="02040503050406030204" pitchFamily="18" charset="0"/>
                </a:endParaRPr>
              </a:p>
            </p:txBody>
          </p:sp>
        </mc:Choice>
        <mc:Fallback xmlns="">
          <p:sp>
            <p:nvSpPr>
              <p:cNvPr id="15" name="TextBox 14">
                <a:extLst>
                  <a:ext uri="{FF2B5EF4-FFF2-40B4-BE49-F238E27FC236}">
                    <a16:creationId xmlns:a16="http://schemas.microsoft.com/office/drawing/2014/main" id="{5ACEEF05-1B53-44F8-82EF-1F6151C1C267}"/>
                  </a:ext>
                </a:extLst>
              </p:cNvPr>
              <p:cNvSpPr txBox="1">
                <a:spLocks noRot="1" noChangeAspect="1" noMove="1" noResize="1" noEditPoints="1" noAdjustHandles="1" noChangeArrowheads="1" noChangeShapeType="1" noTextEdit="1"/>
              </p:cNvSpPr>
              <p:nvPr/>
            </p:nvSpPr>
            <p:spPr>
              <a:xfrm>
                <a:off x="1781035" y="4459034"/>
                <a:ext cx="1584088" cy="1601529"/>
              </a:xfrm>
              <a:prstGeom prst="rect">
                <a:avLst/>
              </a:prstGeom>
              <a:blipFill>
                <a:blip r:embed="rId4"/>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974F2B33-3B4C-46D4-8663-76D2EB36EB2E}"/>
                  </a:ext>
                </a:extLst>
              </p:cNvPr>
              <p:cNvSpPr txBox="1"/>
              <p:nvPr/>
            </p:nvSpPr>
            <p:spPr>
              <a:xfrm>
                <a:off x="3983151" y="5037114"/>
                <a:ext cx="4225698" cy="734945"/>
              </a:xfrm>
              <a:prstGeom prst="rect">
                <a:avLst/>
              </a:prstGeom>
              <a:noFill/>
            </p:spPr>
            <p:txBody>
              <a:bodyPr wrap="square" rtlCol="0">
                <a:spAutoFit/>
              </a:bodyPr>
              <a:lstStyle/>
              <a:p>
                <a:r>
                  <a:rPr lang="en-GB" sz="4000" dirty="0">
                    <a:solidFill>
                      <a:srgbClr val="7100A0"/>
                    </a:solidFill>
                    <a:latin typeface="Avenir Book" panose="02000503020000020003" pitchFamily="2" charset="0"/>
                  </a:rPr>
                  <a:t>(</a:t>
                </a:r>
                <a14:m>
                  <m:oMath xmlns:m="http://schemas.openxmlformats.org/officeDocument/2006/math">
                    <m:sSub>
                      <m:sSubPr>
                        <m:ctrlPr>
                          <a:rPr lang="en-GB" sz="4000" i="1">
                            <a:solidFill>
                              <a:srgbClr val="7100A0"/>
                            </a:solidFill>
                            <a:latin typeface="Cambria Math" panose="02040503050406030204" pitchFamily="18" charset="0"/>
                          </a:rPr>
                        </m:ctrlPr>
                      </m:sSubPr>
                      <m:e>
                        <m:r>
                          <a:rPr lang="en-GB" sz="4000">
                            <a:solidFill>
                              <a:srgbClr val="7100A0"/>
                            </a:solidFill>
                            <a:latin typeface="Cambria Math" panose="02040503050406030204" pitchFamily="18" charset="0"/>
                          </a:rPr>
                          <m:t>𝑎</m:t>
                        </m:r>
                      </m:e>
                      <m:sub>
                        <m:r>
                          <a:rPr lang="en-GB" sz="4000">
                            <a:solidFill>
                              <a:srgbClr val="7100A0"/>
                            </a:solidFill>
                            <a:latin typeface="Cambria Math" panose="02040503050406030204" pitchFamily="18" charset="0"/>
                          </a:rPr>
                          <m:t>1,1</m:t>
                        </m:r>
                      </m:sub>
                    </m:sSub>
                  </m:oMath>
                </a14:m>
                <a:r>
                  <a:rPr lang="en-GB" sz="4000" dirty="0">
                    <a:solidFill>
                      <a:srgbClr val="7100A0"/>
                    </a:solidFill>
                    <a:latin typeface="Avenir Book" panose="02000503020000020003" pitchFamily="2" charset="0"/>
                  </a:rPr>
                  <a:t>, </a:t>
                </a:r>
                <a14:m>
                  <m:oMath xmlns:m="http://schemas.openxmlformats.org/officeDocument/2006/math">
                    <m:sSub>
                      <m:sSubPr>
                        <m:ctrlPr>
                          <a:rPr lang="en-GB" sz="4000" i="1">
                            <a:solidFill>
                              <a:srgbClr val="7100A0"/>
                            </a:solidFill>
                            <a:latin typeface="Cambria Math" panose="02040503050406030204" pitchFamily="18" charset="0"/>
                          </a:rPr>
                        </m:ctrlPr>
                      </m:sSubPr>
                      <m:e>
                        <m:r>
                          <a:rPr lang="en-GB" sz="4000">
                            <a:solidFill>
                              <a:srgbClr val="7100A0"/>
                            </a:solidFill>
                            <a:latin typeface="Cambria Math" panose="02040503050406030204" pitchFamily="18" charset="0"/>
                          </a:rPr>
                          <m:t>𝑎</m:t>
                        </m:r>
                      </m:e>
                      <m:sub>
                        <m:r>
                          <a:rPr lang="en-GB" sz="4000">
                            <a:solidFill>
                              <a:srgbClr val="7100A0"/>
                            </a:solidFill>
                            <a:latin typeface="Cambria Math" panose="02040503050406030204" pitchFamily="18" charset="0"/>
                          </a:rPr>
                          <m:t>1,2</m:t>
                        </m:r>
                      </m:sub>
                    </m:sSub>
                    <m:r>
                      <a:rPr lang="en-GB" sz="4000">
                        <a:solidFill>
                          <a:srgbClr val="7100A0"/>
                        </a:solidFill>
                        <a:latin typeface="Cambria Math" panose="02040503050406030204" pitchFamily="18" charset="0"/>
                      </a:rPr>
                      <m:t>,</m:t>
                    </m:r>
                    <m:sSub>
                      <m:sSubPr>
                        <m:ctrlPr>
                          <a:rPr lang="en-GB" sz="4000" i="1">
                            <a:solidFill>
                              <a:srgbClr val="7100A0"/>
                            </a:solidFill>
                            <a:latin typeface="Cambria Math" panose="02040503050406030204" pitchFamily="18" charset="0"/>
                          </a:rPr>
                        </m:ctrlPr>
                      </m:sSubPr>
                      <m:e>
                        <m:r>
                          <a:rPr lang="en-GB" sz="4000">
                            <a:solidFill>
                              <a:srgbClr val="7100A0"/>
                            </a:solidFill>
                            <a:latin typeface="Cambria Math" panose="02040503050406030204" pitchFamily="18" charset="0"/>
                          </a:rPr>
                          <m:t>𝑎</m:t>
                        </m:r>
                      </m:e>
                      <m:sub>
                        <m:r>
                          <a:rPr lang="en-GB" sz="4000">
                            <a:solidFill>
                              <a:srgbClr val="7100A0"/>
                            </a:solidFill>
                            <a:latin typeface="Cambria Math" panose="02040503050406030204" pitchFamily="18" charset="0"/>
                          </a:rPr>
                          <m:t>1,3</m:t>
                        </m:r>
                      </m:sub>
                    </m:sSub>
                    <m:r>
                      <a:rPr lang="en-GB" sz="4000">
                        <a:solidFill>
                          <a:srgbClr val="7100A0"/>
                        </a:solidFill>
                        <a:latin typeface="Cambria Math" panose="02040503050406030204" pitchFamily="18" charset="0"/>
                      </a:rPr>
                      <m:t>)</m:t>
                    </m:r>
                  </m:oMath>
                </a14:m>
                <a:endParaRPr lang="en-GB" sz="4000" dirty="0">
                  <a:solidFill>
                    <a:srgbClr val="7100A0"/>
                  </a:solidFill>
                  <a:latin typeface="Avenir Book" panose="02000503020000020003" pitchFamily="2" charset="0"/>
                </a:endParaRPr>
              </a:p>
            </p:txBody>
          </p:sp>
        </mc:Choice>
        <mc:Fallback xmlns="">
          <p:sp>
            <p:nvSpPr>
              <p:cNvPr id="16" name="TextBox 15">
                <a:extLst>
                  <a:ext uri="{FF2B5EF4-FFF2-40B4-BE49-F238E27FC236}">
                    <a16:creationId xmlns:a16="http://schemas.microsoft.com/office/drawing/2014/main" id="{974F2B33-3B4C-46D4-8663-76D2EB36EB2E}"/>
                  </a:ext>
                </a:extLst>
              </p:cNvPr>
              <p:cNvSpPr txBox="1">
                <a:spLocks noRot="1" noChangeAspect="1" noMove="1" noResize="1" noEditPoints="1" noAdjustHandles="1" noChangeArrowheads="1" noChangeShapeType="1" noTextEdit="1"/>
              </p:cNvSpPr>
              <p:nvPr/>
            </p:nvSpPr>
            <p:spPr>
              <a:xfrm>
                <a:off x="3983151" y="5037114"/>
                <a:ext cx="4225698" cy="734945"/>
              </a:xfrm>
              <a:prstGeom prst="rect">
                <a:avLst/>
              </a:prstGeom>
              <a:blipFill>
                <a:blip r:embed="rId5"/>
                <a:stretch>
                  <a:fillRect l="-5043" t="-14876" b="-30579"/>
                </a:stretch>
              </a:blipFill>
            </p:spPr>
            <p:txBody>
              <a:bodyPr/>
              <a:lstStyle/>
              <a:p>
                <a:r>
                  <a:rPr lang="en-GB">
                    <a:noFill/>
                  </a:rPr>
                  <a:t> </a:t>
                </a:r>
              </a:p>
            </p:txBody>
          </p:sp>
        </mc:Fallback>
      </mc:AlternateContent>
    </p:spTree>
    <p:extLst>
      <p:ext uri="{BB962C8B-B14F-4D97-AF65-F5344CB8AC3E}">
        <p14:creationId xmlns:p14="http://schemas.microsoft.com/office/powerpoint/2010/main" val="3202663174"/>
      </p:ext>
    </p:extLst>
  </p:cSld>
  <p:clrMapOvr>
    <a:masterClrMapping/>
  </p:clrMapOvr>
  <p:transition spd="med">
    <p:pull/>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07E8B9-4A1D-48D7-AB4F-3FC7868E0A9A}"/>
              </a:ext>
            </a:extLst>
          </p:cNvPr>
          <p:cNvSpPr>
            <a:spLocks noGrp="1"/>
          </p:cNvSpPr>
          <p:nvPr>
            <p:ph type="title"/>
          </p:nvPr>
        </p:nvSpPr>
        <p:spPr/>
        <p:txBody>
          <a:bodyPr/>
          <a:lstStyle/>
          <a:p>
            <a:r>
              <a:rPr lang="en-GB" dirty="0"/>
              <a:t>Linear Algebra</a:t>
            </a:r>
          </a:p>
        </p:txBody>
      </p:sp>
      <p:sp>
        <p:nvSpPr>
          <p:cNvPr id="3" name="Content Placeholder 2">
            <a:extLst>
              <a:ext uri="{FF2B5EF4-FFF2-40B4-BE49-F238E27FC236}">
                <a16:creationId xmlns:a16="http://schemas.microsoft.com/office/drawing/2014/main" id="{0B3BA613-5A57-4D5A-A962-B4747572D038}"/>
              </a:ext>
            </a:extLst>
          </p:cNvPr>
          <p:cNvSpPr>
            <a:spLocks noGrp="1"/>
          </p:cNvSpPr>
          <p:nvPr>
            <p:ph idx="1"/>
          </p:nvPr>
        </p:nvSpPr>
        <p:spPr/>
        <p:txBody>
          <a:bodyPr>
            <a:normAutofit/>
          </a:bodyPr>
          <a:lstStyle/>
          <a:p>
            <a:r>
              <a:rPr lang="en-GB" dirty="0">
                <a:solidFill>
                  <a:srgbClr val="0D405F"/>
                </a:solidFill>
                <a:latin typeface="Inter"/>
              </a:rPr>
              <a:t>Multiplication: Tricker</a:t>
            </a:r>
          </a:p>
          <a:p>
            <a:r>
              <a:rPr lang="en-GB" dirty="0">
                <a:solidFill>
                  <a:srgbClr val="0D405F"/>
                </a:solidFill>
                <a:latin typeface="Inter"/>
              </a:rPr>
              <a:t>The number of columns in the first matrix must match the number of rows in the second matrix.</a:t>
            </a:r>
          </a:p>
          <a:p>
            <a:endParaRPr lang="en-GB" dirty="0">
              <a:solidFill>
                <a:srgbClr val="0D405F"/>
              </a:solidFill>
              <a:latin typeface="Inter"/>
            </a:endParaRPr>
          </a:p>
          <a:p>
            <a:endParaRPr lang="en-GB" dirty="0">
              <a:solidFill>
                <a:srgbClr val="0D405F"/>
              </a:solidFill>
              <a:latin typeface="Inter"/>
            </a:endParaRPr>
          </a:p>
          <a:p>
            <a:endParaRPr lang="en-GB" dirty="0">
              <a:solidFill>
                <a:srgbClr val="0D405F"/>
              </a:solidFill>
              <a:latin typeface="Inter"/>
            </a:endParaRPr>
          </a:p>
          <a:p>
            <a:endParaRPr lang="en-GB"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73DF5830-0A76-4F71-ACD2-411D6F29263E}"/>
                  </a:ext>
                </a:extLst>
              </p:cNvPr>
              <p:cNvSpPr txBox="1"/>
              <p:nvPr/>
            </p:nvSpPr>
            <p:spPr>
              <a:xfrm>
                <a:off x="777631" y="3429000"/>
                <a:ext cx="3733800" cy="718466"/>
              </a:xfrm>
              <a:prstGeom prst="rect">
                <a:avLst/>
              </a:prstGeom>
              <a:noFill/>
            </p:spPr>
            <p:txBody>
              <a:bodyPr wrap="square" lIns="0" tIns="0" rIns="0" bIns="0" rtlCol="0">
                <a:spAutoFit/>
              </a:bodyPr>
              <a:lstStyle/>
              <a:p>
                <a14:m>
                  <m:oMath xmlns:m="http://schemas.openxmlformats.org/officeDocument/2006/math">
                    <m:d>
                      <m:dPr>
                        <m:ctrlPr>
                          <a:rPr lang="en-GB" sz="2800" i="1">
                            <a:solidFill>
                              <a:srgbClr val="0D405F"/>
                            </a:solidFill>
                            <a:latin typeface="Cambria Math" panose="02040503050406030204" pitchFamily="18" charset="0"/>
                          </a:rPr>
                        </m:ctrlPr>
                      </m:dPr>
                      <m:e>
                        <m:m>
                          <m:mPr>
                            <m:plcHide m:val="on"/>
                            <m:mcs>
                              <m:mc>
                                <m:mcPr>
                                  <m:count m:val="3"/>
                                  <m:mcJc m:val="center"/>
                                </m:mcPr>
                              </m:mc>
                            </m:mcs>
                            <m:ctrlPr>
                              <a:rPr lang="en-GB" sz="2800" i="1">
                                <a:solidFill>
                                  <a:srgbClr val="0D405F"/>
                                </a:solidFill>
                                <a:latin typeface="Cambria Math" panose="02040503050406030204" pitchFamily="18" charset="0"/>
                              </a:rPr>
                            </m:ctrlPr>
                          </m:mPr>
                          <m:mr>
                            <m:e>
                              <m:r>
                                <a:rPr lang="en-GB" sz="2800">
                                  <a:solidFill>
                                    <a:srgbClr val="0D405F"/>
                                  </a:solidFill>
                                  <a:latin typeface="Cambria Math" panose="02040503050406030204" pitchFamily="18" charset="0"/>
                                </a:rPr>
                                <m:t>4</m:t>
                              </m:r>
                            </m:e>
                            <m:e>
                              <m:r>
                                <a:rPr lang="en-GB" sz="2800">
                                  <a:solidFill>
                                    <a:srgbClr val="0D405F"/>
                                  </a:solidFill>
                                  <a:latin typeface="Cambria Math" panose="02040503050406030204" pitchFamily="18" charset="0"/>
                                </a:rPr>
                                <m:t>7</m:t>
                              </m:r>
                            </m:e>
                            <m:e>
                              <m:r>
                                <a:rPr lang="en-GB" sz="2800">
                                  <a:solidFill>
                                    <a:srgbClr val="0D405F"/>
                                  </a:solidFill>
                                  <a:latin typeface="Cambria Math" panose="02040503050406030204" pitchFamily="18" charset="0"/>
                                </a:rPr>
                                <m:t>3</m:t>
                              </m:r>
                            </m:e>
                          </m:mr>
                          <m:mr>
                            <m:e>
                              <m:r>
                                <a:rPr lang="en-GB" sz="2800">
                                  <a:solidFill>
                                    <a:srgbClr val="0D405F"/>
                                  </a:solidFill>
                                  <a:latin typeface="Cambria Math" panose="02040503050406030204" pitchFamily="18" charset="0"/>
                                </a:rPr>
                                <m:t>1</m:t>
                              </m:r>
                            </m:e>
                            <m:e>
                              <m:r>
                                <a:rPr lang="en-GB" sz="2800">
                                  <a:solidFill>
                                    <a:srgbClr val="0D405F"/>
                                  </a:solidFill>
                                  <a:latin typeface="Cambria Math" panose="02040503050406030204" pitchFamily="18" charset="0"/>
                                </a:rPr>
                                <m:t>8</m:t>
                              </m:r>
                            </m:e>
                            <m:e>
                              <m:r>
                                <a:rPr lang="en-GB" sz="2800">
                                  <a:solidFill>
                                    <a:srgbClr val="0D405F"/>
                                  </a:solidFill>
                                  <a:latin typeface="Cambria Math" panose="02040503050406030204" pitchFamily="18" charset="0"/>
                                </a:rPr>
                                <m:t>1</m:t>
                              </m:r>
                            </m:e>
                          </m:mr>
                        </m:m>
                      </m:e>
                    </m:d>
                  </m:oMath>
                </a14:m>
                <a:r>
                  <a:rPr lang="en-GB" sz="2800" dirty="0">
                    <a:solidFill>
                      <a:srgbClr val="0D405F"/>
                    </a:solidFill>
                    <a:latin typeface="Inter"/>
                  </a:rPr>
                  <a:t> x </a:t>
                </a:r>
                <a14:m>
                  <m:oMath xmlns:m="http://schemas.openxmlformats.org/officeDocument/2006/math">
                    <m:d>
                      <m:dPr>
                        <m:ctrlPr>
                          <a:rPr lang="en-GB" sz="2800" i="1">
                            <a:solidFill>
                              <a:srgbClr val="0D405F"/>
                            </a:solidFill>
                            <a:latin typeface="Cambria Math" panose="02040503050406030204" pitchFamily="18" charset="0"/>
                          </a:rPr>
                        </m:ctrlPr>
                      </m:dPr>
                      <m:e>
                        <m:m>
                          <m:mPr>
                            <m:plcHide m:val="on"/>
                            <m:mcs>
                              <m:mc>
                                <m:mcPr>
                                  <m:count m:val="3"/>
                                  <m:mcJc m:val="center"/>
                                </m:mcPr>
                              </m:mc>
                            </m:mcs>
                            <m:ctrlPr>
                              <a:rPr lang="en-GB" sz="2800" i="1">
                                <a:solidFill>
                                  <a:srgbClr val="0D405F"/>
                                </a:solidFill>
                                <a:latin typeface="Cambria Math" panose="02040503050406030204" pitchFamily="18" charset="0"/>
                              </a:rPr>
                            </m:ctrlPr>
                          </m:mPr>
                          <m:mr>
                            <m:e>
                              <m:r>
                                <a:rPr lang="en-GB" sz="2800">
                                  <a:solidFill>
                                    <a:srgbClr val="0D405F"/>
                                  </a:solidFill>
                                  <a:latin typeface="Cambria Math" panose="02040503050406030204" pitchFamily="18" charset="0"/>
                                </a:rPr>
                                <m:t>3</m:t>
                              </m:r>
                            </m:e>
                            <m:e>
                              <m:r>
                                <a:rPr lang="en-GB" sz="2800">
                                  <a:solidFill>
                                    <a:srgbClr val="0D405F"/>
                                  </a:solidFill>
                                  <a:latin typeface="Cambria Math" panose="02040503050406030204" pitchFamily="18" charset="0"/>
                                </a:rPr>
                                <m:t>9</m:t>
                              </m:r>
                            </m:e>
                            <m:e>
                              <m:r>
                                <a:rPr lang="en-GB" sz="2800">
                                  <a:solidFill>
                                    <a:srgbClr val="0D405F"/>
                                  </a:solidFill>
                                  <a:latin typeface="Cambria Math" panose="02040503050406030204" pitchFamily="18" charset="0"/>
                                </a:rPr>
                                <m:t>0</m:t>
                              </m:r>
                            </m:e>
                          </m:mr>
                          <m:mr>
                            <m:e>
                              <m:r>
                                <a:rPr lang="en-GB" sz="2800">
                                  <a:solidFill>
                                    <a:srgbClr val="0D405F"/>
                                  </a:solidFill>
                                  <a:latin typeface="Cambria Math" panose="02040503050406030204" pitchFamily="18" charset="0"/>
                                </a:rPr>
                                <m:t>4</m:t>
                              </m:r>
                            </m:e>
                            <m:e>
                              <m:r>
                                <a:rPr lang="en-GB" sz="2800">
                                  <a:solidFill>
                                    <a:srgbClr val="0D405F"/>
                                  </a:solidFill>
                                  <a:latin typeface="Cambria Math" panose="02040503050406030204" pitchFamily="18" charset="0"/>
                                </a:rPr>
                                <m:t>5</m:t>
                              </m:r>
                            </m:e>
                            <m:e>
                              <m:r>
                                <a:rPr lang="en-GB" sz="2800">
                                  <a:solidFill>
                                    <a:srgbClr val="0D405F"/>
                                  </a:solidFill>
                                  <a:latin typeface="Cambria Math" panose="02040503050406030204" pitchFamily="18" charset="0"/>
                                </a:rPr>
                                <m:t>1</m:t>
                              </m:r>
                            </m:e>
                          </m:mr>
                        </m:m>
                      </m:e>
                    </m:d>
                  </m:oMath>
                </a14:m>
                <a:r>
                  <a:rPr lang="en-GB" sz="2800" dirty="0">
                    <a:solidFill>
                      <a:srgbClr val="0D405F"/>
                    </a:solidFill>
                    <a:latin typeface="Inter"/>
                  </a:rPr>
                  <a:t>  </a:t>
                </a:r>
              </a:p>
            </p:txBody>
          </p:sp>
        </mc:Choice>
        <mc:Fallback xmlns="">
          <p:sp>
            <p:nvSpPr>
              <p:cNvPr id="4" name="TextBox 3">
                <a:extLst>
                  <a:ext uri="{FF2B5EF4-FFF2-40B4-BE49-F238E27FC236}">
                    <a16:creationId xmlns:a16="http://schemas.microsoft.com/office/drawing/2014/main" id="{73DF5830-0A76-4F71-ACD2-411D6F29263E}"/>
                  </a:ext>
                </a:extLst>
              </p:cNvPr>
              <p:cNvSpPr txBox="1">
                <a:spLocks noRot="1" noChangeAspect="1" noMove="1" noResize="1" noEditPoints="1" noAdjustHandles="1" noChangeArrowheads="1" noChangeShapeType="1" noTextEdit="1"/>
              </p:cNvSpPr>
              <p:nvPr/>
            </p:nvSpPr>
            <p:spPr>
              <a:xfrm>
                <a:off x="777631" y="3429000"/>
                <a:ext cx="3733800" cy="718466"/>
              </a:xfrm>
              <a:prstGeom prst="rect">
                <a:avLst/>
              </a:prstGeom>
              <a:blipFill>
                <a:blip r:embed="rId2"/>
                <a:stretch>
                  <a:fillRect b="-854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B2A47C3B-C4BB-4281-A82D-3CB3AE7BBAE5}"/>
                  </a:ext>
                </a:extLst>
              </p:cNvPr>
              <p:cNvSpPr txBox="1"/>
              <p:nvPr/>
            </p:nvSpPr>
            <p:spPr>
              <a:xfrm>
                <a:off x="5813671" y="3274894"/>
                <a:ext cx="3733800" cy="1150380"/>
              </a:xfrm>
              <a:prstGeom prst="rect">
                <a:avLst/>
              </a:prstGeom>
              <a:noFill/>
            </p:spPr>
            <p:txBody>
              <a:bodyPr wrap="square" lIns="0" tIns="0" rIns="0" bIns="0" rtlCol="0">
                <a:spAutoFit/>
              </a:bodyPr>
              <a:lstStyle/>
              <a:p>
                <a14:m>
                  <m:oMath xmlns:m="http://schemas.openxmlformats.org/officeDocument/2006/math">
                    <m:d>
                      <m:dPr>
                        <m:ctrlPr>
                          <a:rPr lang="en-GB" sz="2800" i="1" smtClean="0">
                            <a:solidFill>
                              <a:srgbClr val="0D405F"/>
                            </a:solidFill>
                            <a:latin typeface="Cambria Math" panose="02040503050406030204" pitchFamily="18" charset="0"/>
                          </a:rPr>
                        </m:ctrlPr>
                      </m:dPr>
                      <m:e>
                        <m:m>
                          <m:mPr>
                            <m:plcHide m:val="on"/>
                            <m:mcs>
                              <m:mc>
                                <m:mcPr>
                                  <m:count m:val="2"/>
                                  <m:mcJc m:val="center"/>
                                </m:mcPr>
                              </m:mc>
                            </m:mcs>
                            <m:ctrlPr>
                              <a:rPr lang="en-GB" sz="2800" i="1">
                                <a:solidFill>
                                  <a:srgbClr val="0D405F"/>
                                </a:solidFill>
                                <a:latin typeface="Cambria Math" panose="02040503050406030204" pitchFamily="18" charset="0"/>
                              </a:rPr>
                            </m:ctrlPr>
                          </m:mPr>
                          <m:mr>
                            <m:e>
                              <m:r>
                                <a:rPr lang="en-GB" sz="2800" smtClean="0">
                                  <a:solidFill>
                                    <a:srgbClr val="0D405F"/>
                                  </a:solidFill>
                                  <a:latin typeface="Cambria Math" panose="02040503050406030204" pitchFamily="18" charset="0"/>
                                </a:rPr>
                                <m:t>1</m:t>
                              </m:r>
                            </m:e>
                            <m:e>
                              <m:r>
                                <a:rPr lang="en-GB" sz="2800">
                                  <a:solidFill>
                                    <a:srgbClr val="0D405F"/>
                                  </a:solidFill>
                                  <a:latin typeface="Cambria Math" panose="02040503050406030204" pitchFamily="18" charset="0"/>
                                </a:rPr>
                                <m:t>2</m:t>
                              </m:r>
                            </m:e>
                          </m:mr>
                          <m:mr>
                            <m:e>
                              <m:r>
                                <a:rPr lang="en-GB" sz="2800">
                                  <a:solidFill>
                                    <a:srgbClr val="0D405F"/>
                                  </a:solidFill>
                                  <a:latin typeface="Cambria Math" panose="02040503050406030204" pitchFamily="18" charset="0"/>
                                </a:rPr>
                                <m:t>4</m:t>
                              </m:r>
                            </m:e>
                            <m:e>
                              <m:r>
                                <a:rPr lang="en-GB" sz="2800">
                                  <a:solidFill>
                                    <a:srgbClr val="0D405F"/>
                                  </a:solidFill>
                                  <a:latin typeface="Cambria Math" panose="02040503050406030204" pitchFamily="18" charset="0"/>
                                </a:rPr>
                                <m:t>9</m:t>
                              </m:r>
                            </m:e>
                          </m:mr>
                          <m:mr>
                            <m:e>
                              <m:r>
                                <a:rPr lang="en-GB" sz="2800">
                                  <a:solidFill>
                                    <a:srgbClr val="0D405F"/>
                                  </a:solidFill>
                                  <a:latin typeface="Cambria Math" panose="02040503050406030204" pitchFamily="18" charset="0"/>
                                </a:rPr>
                                <m:t>3</m:t>
                              </m:r>
                            </m:e>
                            <m:e>
                              <m:r>
                                <a:rPr lang="en-GB" sz="2800">
                                  <a:solidFill>
                                    <a:srgbClr val="0D405F"/>
                                  </a:solidFill>
                                  <a:latin typeface="Cambria Math" panose="02040503050406030204" pitchFamily="18" charset="0"/>
                                </a:rPr>
                                <m:t>2</m:t>
                              </m:r>
                            </m:e>
                          </m:mr>
                        </m:m>
                      </m:e>
                    </m:d>
                  </m:oMath>
                </a14:m>
                <a:r>
                  <a:rPr lang="en-GB" sz="2800" dirty="0">
                    <a:solidFill>
                      <a:srgbClr val="0D405F"/>
                    </a:solidFill>
                    <a:latin typeface="Inter"/>
                  </a:rPr>
                  <a:t> x </a:t>
                </a:r>
                <a14:m>
                  <m:oMath xmlns:m="http://schemas.openxmlformats.org/officeDocument/2006/math">
                    <m:r>
                      <a:rPr lang="en-GB" sz="2800" b="0" i="0" dirty="0" smtClean="0">
                        <a:solidFill>
                          <a:srgbClr val="0D405F"/>
                        </a:solidFill>
                        <a:latin typeface="Cambria Math" panose="02040503050406030204" pitchFamily="18" charset="0"/>
                      </a:rPr>
                      <m:t> </m:t>
                    </m:r>
                    <m:d>
                      <m:dPr>
                        <m:ctrlPr>
                          <a:rPr lang="en-GB" sz="2800" i="1" dirty="0">
                            <a:solidFill>
                              <a:srgbClr val="0D405F"/>
                            </a:solidFill>
                            <a:latin typeface="Cambria Math" panose="02040503050406030204" pitchFamily="18" charset="0"/>
                          </a:rPr>
                        </m:ctrlPr>
                      </m:dPr>
                      <m:e>
                        <m:m>
                          <m:mPr>
                            <m:plcHide m:val="on"/>
                            <m:mcs>
                              <m:mc>
                                <m:mcPr>
                                  <m:count m:val="2"/>
                                  <m:mcJc m:val="center"/>
                                </m:mcPr>
                              </m:mc>
                            </m:mcs>
                            <m:ctrlPr>
                              <a:rPr lang="en-GB" sz="2800" i="1" dirty="0">
                                <a:solidFill>
                                  <a:srgbClr val="0D405F"/>
                                </a:solidFill>
                                <a:latin typeface="Cambria Math" panose="02040503050406030204" pitchFamily="18" charset="0"/>
                              </a:rPr>
                            </m:ctrlPr>
                          </m:mPr>
                          <m:mr>
                            <m:e>
                              <m:r>
                                <a:rPr lang="en-GB" sz="2800" dirty="0">
                                  <a:solidFill>
                                    <a:srgbClr val="0D405F"/>
                                  </a:solidFill>
                                  <a:latin typeface="Cambria Math" panose="02040503050406030204" pitchFamily="18" charset="0"/>
                                </a:rPr>
                                <m:t>3</m:t>
                              </m:r>
                            </m:e>
                            <m:e>
                              <m:r>
                                <a:rPr lang="en-GB" sz="2800" dirty="0">
                                  <a:solidFill>
                                    <a:srgbClr val="0D405F"/>
                                  </a:solidFill>
                                  <a:latin typeface="Cambria Math" panose="02040503050406030204" pitchFamily="18" charset="0"/>
                                </a:rPr>
                                <m:t>2</m:t>
                              </m:r>
                            </m:e>
                          </m:mr>
                          <m:mr>
                            <m:e>
                              <m:r>
                                <a:rPr lang="en-GB" sz="2800" dirty="0">
                                  <a:solidFill>
                                    <a:srgbClr val="0D405F"/>
                                  </a:solidFill>
                                  <a:latin typeface="Cambria Math" panose="02040503050406030204" pitchFamily="18" charset="0"/>
                                </a:rPr>
                                <m:t>1</m:t>
                              </m:r>
                            </m:e>
                            <m:e>
                              <m:r>
                                <a:rPr lang="en-GB" sz="2800" dirty="0">
                                  <a:solidFill>
                                    <a:srgbClr val="0D405F"/>
                                  </a:solidFill>
                                  <a:latin typeface="Cambria Math" panose="02040503050406030204" pitchFamily="18" charset="0"/>
                                </a:rPr>
                                <m:t>4</m:t>
                              </m:r>
                            </m:e>
                          </m:mr>
                        </m:m>
                      </m:e>
                    </m:d>
                  </m:oMath>
                </a14:m>
                <a:endParaRPr lang="en-GB" sz="2800" dirty="0">
                  <a:solidFill>
                    <a:srgbClr val="0D405F"/>
                  </a:solidFill>
                  <a:latin typeface="Inter"/>
                </a:endParaRPr>
              </a:p>
            </p:txBody>
          </p:sp>
        </mc:Choice>
        <mc:Fallback xmlns="">
          <p:sp>
            <p:nvSpPr>
              <p:cNvPr id="5" name="TextBox 4">
                <a:extLst>
                  <a:ext uri="{FF2B5EF4-FFF2-40B4-BE49-F238E27FC236}">
                    <a16:creationId xmlns:a16="http://schemas.microsoft.com/office/drawing/2014/main" id="{B2A47C3B-C4BB-4281-A82D-3CB3AE7BBAE5}"/>
                  </a:ext>
                </a:extLst>
              </p:cNvPr>
              <p:cNvSpPr txBox="1">
                <a:spLocks noRot="1" noChangeAspect="1" noMove="1" noResize="1" noEditPoints="1" noAdjustHandles="1" noChangeArrowheads="1" noChangeShapeType="1" noTextEdit="1"/>
              </p:cNvSpPr>
              <p:nvPr/>
            </p:nvSpPr>
            <p:spPr>
              <a:xfrm>
                <a:off x="5813671" y="3274894"/>
                <a:ext cx="3733800" cy="1150380"/>
              </a:xfrm>
              <a:prstGeom prst="rect">
                <a:avLst/>
              </a:prstGeom>
              <a:blipFill>
                <a:blip r:embed="rId3"/>
                <a:stretch>
                  <a:fillRect/>
                </a:stretch>
              </a:blipFill>
            </p:spPr>
            <p:txBody>
              <a:bodyPr/>
              <a:lstStyle/>
              <a:p>
                <a:r>
                  <a:rPr lang="en-GB">
                    <a:noFill/>
                  </a:rPr>
                  <a:t> </a:t>
                </a:r>
              </a:p>
            </p:txBody>
          </p:sp>
        </mc:Fallback>
      </mc:AlternateContent>
      <p:cxnSp>
        <p:nvCxnSpPr>
          <p:cNvPr id="8" name="Straight Connector 7">
            <a:extLst>
              <a:ext uri="{FF2B5EF4-FFF2-40B4-BE49-F238E27FC236}">
                <a16:creationId xmlns:a16="http://schemas.microsoft.com/office/drawing/2014/main" id="{3501080B-4BE2-480D-B066-DC131D855765}"/>
              </a:ext>
            </a:extLst>
          </p:cNvPr>
          <p:cNvCxnSpPr>
            <a:cxnSpLocks/>
          </p:cNvCxnSpPr>
          <p:nvPr/>
        </p:nvCxnSpPr>
        <p:spPr>
          <a:xfrm>
            <a:off x="886265" y="3429000"/>
            <a:ext cx="3539104" cy="718466"/>
          </a:xfrm>
          <a:prstGeom prst="line">
            <a:avLst/>
          </a:prstGeom>
          <a:ln>
            <a:solidFill>
              <a:srgbClr val="FF0000"/>
            </a:solidFill>
          </a:ln>
        </p:spPr>
        <p:style>
          <a:lnRef idx="3">
            <a:schemeClr val="accent2"/>
          </a:lnRef>
          <a:fillRef idx="0">
            <a:schemeClr val="accent2"/>
          </a:fillRef>
          <a:effectRef idx="2">
            <a:schemeClr val="accent2"/>
          </a:effectRef>
          <a:fontRef idx="minor">
            <a:schemeClr val="tx1"/>
          </a:fontRef>
        </p:style>
      </p:cxnSp>
      <p:cxnSp>
        <p:nvCxnSpPr>
          <p:cNvPr id="9" name="Straight Connector 8">
            <a:extLst>
              <a:ext uri="{FF2B5EF4-FFF2-40B4-BE49-F238E27FC236}">
                <a16:creationId xmlns:a16="http://schemas.microsoft.com/office/drawing/2014/main" id="{024B46A5-A060-49F2-B72D-8FC07939DF54}"/>
              </a:ext>
            </a:extLst>
          </p:cNvPr>
          <p:cNvCxnSpPr>
            <a:cxnSpLocks/>
          </p:cNvCxnSpPr>
          <p:nvPr/>
        </p:nvCxnSpPr>
        <p:spPr>
          <a:xfrm flipV="1">
            <a:off x="777631" y="3429000"/>
            <a:ext cx="3513015" cy="718467"/>
          </a:xfrm>
          <a:prstGeom prst="line">
            <a:avLst/>
          </a:prstGeom>
          <a:ln>
            <a:solidFill>
              <a:srgbClr val="FF0000"/>
            </a:solidFill>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2028606165"/>
      </p:ext>
    </p:extLst>
  </p:cSld>
  <p:clrMapOvr>
    <a:masterClrMapping/>
  </p:clrMapOvr>
  <p:transition spd="med">
    <p:pull/>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AE9581-9B85-4492-AEC2-E046C9BA530F}"/>
              </a:ext>
            </a:extLst>
          </p:cNvPr>
          <p:cNvSpPr>
            <a:spLocks noGrp="1"/>
          </p:cNvSpPr>
          <p:nvPr>
            <p:ph type="title"/>
          </p:nvPr>
        </p:nvSpPr>
        <p:spPr/>
        <p:txBody>
          <a:bodyPr/>
          <a:lstStyle/>
          <a:p>
            <a:r>
              <a:rPr lang="en-GB" dirty="0"/>
              <a:t>Fundamental Skills: Matrix Transpose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E133951-7D87-4C77-9181-0F3EB7543D68}"/>
                  </a:ext>
                </a:extLst>
              </p:cNvPr>
              <p:cNvSpPr>
                <a:spLocks noGrp="1"/>
              </p:cNvSpPr>
              <p:nvPr>
                <p:ph idx="1"/>
              </p:nvPr>
            </p:nvSpPr>
            <p:spPr/>
            <p:txBody>
              <a:bodyPr>
                <a:normAutofit/>
              </a:bodyPr>
              <a:lstStyle/>
              <a:p>
                <a:r>
                  <a:rPr lang="en-GB" dirty="0">
                    <a:solidFill>
                      <a:srgbClr val="0D405F"/>
                    </a:solidFill>
                    <a:latin typeface="Inter"/>
                  </a:rPr>
                  <a:t>Transposing, </a:t>
                </a:r>
                <a:r>
                  <a:rPr lang="en-GB" dirty="0" smtClean="0">
                    <a:solidFill>
                      <a:srgbClr val="0D405F"/>
                    </a:solidFill>
                    <a:latin typeface="Inter"/>
                  </a:rPr>
                  <a:t>switches </a:t>
                </a:r>
                <a:r>
                  <a:rPr lang="en-GB" dirty="0">
                    <a:solidFill>
                      <a:srgbClr val="0D405F"/>
                    </a:solidFill>
                    <a:latin typeface="Inter"/>
                  </a:rPr>
                  <a:t>the rows and columns.</a:t>
                </a:r>
              </a:p>
              <a:p>
                <a:r>
                  <a:rPr lang="en-GB" dirty="0">
                    <a:solidFill>
                      <a:srgbClr val="0D405F"/>
                    </a:solidFill>
                    <a:latin typeface="Inter"/>
                  </a:rPr>
                  <a:t>For example the transpose of the matrix:</a:t>
                </a:r>
              </a:p>
              <a:p>
                <a:pPr marL="0" indent="0">
                  <a:buNone/>
                </a:pPr>
                <a:r>
                  <a:rPr lang="en-GB" dirty="0">
                    <a:solidFill>
                      <a:srgbClr val="0D405F"/>
                    </a:solidFill>
                    <a:latin typeface="Inter"/>
                  </a:rPr>
                  <a:t>                                  A=</a:t>
                </a:r>
                <a14:m>
                  <m:oMath xmlns:m="http://schemas.openxmlformats.org/officeDocument/2006/math">
                    <m:d>
                      <m:dPr>
                        <m:ctrlPr>
                          <a:rPr lang="en-GB" i="1" dirty="0">
                            <a:solidFill>
                              <a:srgbClr val="0D405F"/>
                            </a:solidFill>
                            <a:latin typeface="Cambria Math" panose="02040503050406030204" pitchFamily="18" charset="0"/>
                          </a:rPr>
                        </m:ctrlPr>
                      </m:dPr>
                      <m:e>
                        <m:m>
                          <m:mPr>
                            <m:plcHide m:val="on"/>
                            <m:mcs>
                              <m:mc>
                                <m:mcPr>
                                  <m:count m:val="3"/>
                                  <m:mcJc m:val="center"/>
                                </m:mcPr>
                              </m:mc>
                            </m:mcs>
                            <m:ctrlPr>
                              <a:rPr lang="en-GB" i="1" dirty="0">
                                <a:solidFill>
                                  <a:srgbClr val="0D405F"/>
                                </a:solidFill>
                                <a:latin typeface="Cambria Math" panose="02040503050406030204" pitchFamily="18" charset="0"/>
                              </a:rPr>
                            </m:ctrlPr>
                          </m:mPr>
                          <m:mr>
                            <m:e>
                              <m:r>
                                <a:rPr lang="en-GB" dirty="0">
                                  <a:solidFill>
                                    <a:srgbClr val="0D405F"/>
                                  </a:solidFill>
                                  <a:latin typeface="Cambria Math" panose="02040503050406030204" pitchFamily="18" charset="0"/>
                                </a:rPr>
                                <m:t>10</m:t>
                              </m:r>
                            </m:e>
                            <m:e>
                              <m:r>
                                <a:rPr lang="en-GB" dirty="0">
                                  <a:solidFill>
                                    <a:srgbClr val="0D405F"/>
                                  </a:solidFill>
                                  <a:latin typeface="Cambria Math" panose="02040503050406030204" pitchFamily="18" charset="0"/>
                                </a:rPr>
                                <m:t>5</m:t>
                              </m:r>
                            </m:e>
                            <m:e>
                              <m:r>
                                <a:rPr lang="en-GB" dirty="0">
                                  <a:solidFill>
                                    <a:srgbClr val="0D405F"/>
                                  </a:solidFill>
                                  <a:latin typeface="Cambria Math" panose="02040503050406030204" pitchFamily="18" charset="0"/>
                                </a:rPr>
                                <m:t>8</m:t>
                              </m:r>
                            </m:e>
                          </m:mr>
                          <m:mr>
                            <m:e>
                              <m:r>
                                <a:rPr lang="en-GB" dirty="0">
                                  <a:solidFill>
                                    <a:srgbClr val="0D405F"/>
                                  </a:solidFill>
                                  <a:latin typeface="Cambria Math" panose="02040503050406030204" pitchFamily="18" charset="0"/>
                                </a:rPr>
                                <m:t>−12</m:t>
                              </m:r>
                            </m:e>
                            <m:e>
                              <m:r>
                                <a:rPr lang="en-GB" dirty="0">
                                  <a:solidFill>
                                    <a:srgbClr val="0D405F"/>
                                  </a:solidFill>
                                  <a:latin typeface="Cambria Math" panose="02040503050406030204" pitchFamily="18" charset="0"/>
                                </a:rPr>
                                <m:t>1</m:t>
                              </m:r>
                            </m:e>
                            <m:e>
                              <m:r>
                                <a:rPr lang="en-GB" dirty="0">
                                  <a:solidFill>
                                    <a:srgbClr val="0D405F"/>
                                  </a:solidFill>
                                  <a:latin typeface="Cambria Math" panose="02040503050406030204" pitchFamily="18" charset="0"/>
                                </a:rPr>
                                <m:t>0</m:t>
                              </m:r>
                            </m:e>
                          </m:mr>
                        </m:m>
                      </m:e>
                    </m:d>
                  </m:oMath>
                </a14:m>
                <a:endParaRPr lang="en-GB" dirty="0">
                  <a:solidFill>
                    <a:srgbClr val="0D405F"/>
                  </a:solidFill>
                  <a:latin typeface="Inter"/>
                </a:endParaRPr>
              </a:p>
              <a:p>
                <a:r>
                  <a:rPr lang="en-GB" dirty="0">
                    <a:solidFill>
                      <a:srgbClr val="0D405F"/>
                    </a:solidFill>
                    <a:latin typeface="Inter"/>
                  </a:rPr>
                  <a:t>Would be given by:</a:t>
                </a:r>
              </a:p>
              <a:p>
                <a:pPr marL="0" indent="0">
                  <a:buNone/>
                </a:pPr>
                <a:r>
                  <a:rPr lang="en-GB" dirty="0">
                    <a:solidFill>
                      <a:srgbClr val="0D405F"/>
                    </a:solidFill>
                    <a:latin typeface="Inter"/>
                  </a:rPr>
                  <a:t>                                  A’=</a:t>
                </a:r>
                <a14:m>
                  <m:oMath xmlns:m="http://schemas.openxmlformats.org/officeDocument/2006/math">
                    <m:d>
                      <m:dPr>
                        <m:ctrlPr>
                          <a:rPr lang="en-GB" i="1">
                            <a:solidFill>
                              <a:srgbClr val="0D405F"/>
                            </a:solidFill>
                            <a:latin typeface="Cambria Math" panose="02040503050406030204" pitchFamily="18" charset="0"/>
                          </a:rPr>
                        </m:ctrlPr>
                      </m:dPr>
                      <m:e>
                        <m:m>
                          <m:mPr>
                            <m:plcHide m:val="on"/>
                            <m:mcs>
                              <m:mc>
                                <m:mcPr>
                                  <m:count m:val="2"/>
                                  <m:mcJc m:val="center"/>
                                </m:mcPr>
                              </m:mc>
                            </m:mcs>
                            <m:ctrlPr>
                              <a:rPr lang="en-GB" i="1">
                                <a:solidFill>
                                  <a:srgbClr val="0D405F"/>
                                </a:solidFill>
                                <a:latin typeface="Cambria Math" panose="02040503050406030204" pitchFamily="18" charset="0"/>
                              </a:rPr>
                            </m:ctrlPr>
                          </m:mPr>
                          <m:mr>
                            <m:e>
                              <m:r>
                                <a:rPr lang="en-GB">
                                  <a:solidFill>
                                    <a:srgbClr val="0D405F"/>
                                  </a:solidFill>
                                  <a:latin typeface="Cambria Math" panose="02040503050406030204" pitchFamily="18" charset="0"/>
                                </a:rPr>
                                <m:t>10</m:t>
                              </m:r>
                            </m:e>
                            <m:e>
                              <m:r>
                                <a:rPr lang="en-GB">
                                  <a:solidFill>
                                    <a:srgbClr val="0D405F"/>
                                  </a:solidFill>
                                  <a:latin typeface="Cambria Math" panose="02040503050406030204" pitchFamily="18" charset="0"/>
                                </a:rPr>
                                <m:t>−12</m:t>
                              </m:r>
                            </m:e>
                          </m:mr>
                          <m:mr>
                            <m:e>
                              <m:r>
                                <a:rPr lang="en-GB">
                                  <a:solidFill>
                                    <a:srgbClr val="0D405F"/>
                                  </a:solidFill>
                                  <a:latin typeface="Cambria Math" panose="02040503050406030204" pitchFamily="18" charset="0"/>
                                </a:rPr>
                                <m:t>5</m:t>
                              </m:r>
                            </m:e>
                            <m:e>
                              <m:r>
                                <a:rPr lang="en-GB">
                                  <a:solidFill>
                                    <a:srgbClr val="0D405F"/>
                                  </a:solidFill>
                                  <a:latin typeface="Cambria Math" panose="02040503050406030204" pitchFamily="18" charset="0"/>
                                </a:rPr>
                                <m:t>1</m:t>
                              </m:r>
                            </m:e>
                          </m:mr>
                          <m:mr>
                            <m:e>
                              <m:r>
                                <a:rPr lang="en-GB">
                                  <a:solidFill>
                                    <a:srgbClr val="0D405F"/>
                                  </a:solidFill>
                                  <a:latin typeface="Cambria Math" panose="02040503050406030204" pitchFamily="18" charset="0"/>
                                </a:rPr>
                                <m:t>8</m:t>
                              </m:r>
                            </m:e>
                            <m:e>
                              <m:r>
                                <a:rPr lang="en-GB">
                                  <a:solidFill>
                                    <a:srgbClr val="0D405F"/>
                                  </a:solidFill>
                                  <a:latin typeface="Cambria Math" panose="02040503050406030204" pitchFamily="18" charset="0"/>
                                </a:rPr>
                                <m:t>0</m:t>
                              </m:r>
                            </m:e>
                          </m:mr>
                        </m:m>
                      </m:e>
                    </m:d>
                  </m:oMath>
                </a14:m>
                <a:endParaRPr lang="en-GB" dirty="0">
                  <a:solidFill>
                    <a:srgbClr val="0D405F"/>
                  </a:solidFill>
                  <a:latin typeface="Inter"/>
                </a:endParaRPr>
              </a:p>
              <a:p>
                <a:endParaRPr lang="en-GB" dirty="0"/>
              </a:p>
            </p:txBody>
          </p:sp>
        </mc:Choice>
        <mc:Fallback xmlns="">
          <p:sp>
            <p:nvSpPr>
              <p:cNvPr id="3" name="Content Placeholder 2">
                <a:extLst>
                  <a:ext uri="{FF2B5EF4-FFF2-40B4-BE49-F238E27FC236}">
                    <a16:creationId xmlns:a16="http://schemas.microsoft.com/office/drawing/2014/main" id="{DE133951-7D87-4C77-9181-0F3EB7543D68}"/>
                  </a:ext>
                </a:extLst>
              </p:cNvPr>
              <p:cNvSpPr>
                <a:spLocks noGrp="1" noRot="1" noChangeAspect="1" noMove="1" noResize="1" noEditPoints="1" noAdjustHandles="1" noChangeArrowheads="1" noChangeShapeType="1" noTextEdit="1"/>
              </p:cNvSpPr>
              <p:nvPr>
                <p:ph idx="1"/>
              </p:nvPr>
            </p:nvSpPr>
            <p:spPr>
              <a:blipFill>
                <a:blip r:embed="rId2"/>
                <a:stretch>
                  <a:fillRect l="-1043" t="-1543"/>
                </a:stretch>
              </a:blipFill>
            </p:spPr>
            <p:txBody>
              <a:bodyPr/>
              <a:lstStyle/>
              <a:p>
                <a:r>
                  <a:rPr lang="en-GB">
                    <a:noFill/>
                  </a:rPr>
                  <a:t> </a:t>
                </a:r>
              </a:p>
            </p:txBody>
          </p:sp>
        </mc:Fallback>
      </mc:AlternateContent>
    </p:spTree>
    <p:extLst>
      <p:ext uri="{BB962C8B-B14F-4D97-AF65-F5344CB8AC3E}">
        <p14:creationId xmlns:p14="http://schemas.microsoft.com/office/powerpoint/2010/main" val="3576523518"/>
      </p:ext>
    </p:extLst>
  </p:cSld>
  <p:clrMapOvr>
    <a:masterClrMapping/>
  </p:clrMapOvr>
  <p:transition spd="med">
    <p:pull/>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1EC1D9-C6A1-485B-81D9-772932AB140F}"/>
              </a:ext>
            </a:extLst>
          </p:cNvPr>
          <p:cNvSpPr>
            <a:spLocks noGrp="1"/>
          </p:cNvSpPr>
          <p:nvPr>
            <p:ph type="title"/>
          </p:nvPr>
        </p:nvSpPr>
        <p:spPr/>
        <p:txBody>
          <a:bodyPr>
            <a:normAutofit fontScale="90000"/>
          </a:bodyPr>
          <a:lstStyle/>
          <a:p>
            <a:r>
              <a:rPr lang="en-GB" dirty="0"/>
              <a:t>Simple Linear regression vs Multiple linear regression</a:t>
            </a:r>
          </a:p>
        </p:txBody>
      </p:sp>
      <p:sp>
        <p:nvSpPr>
          <p:cNvPr id="3" name="Content Placeholder 2">
            <a:extLst>
              <a:ext uri="{FF2B5EF4-FFF2-40B4-BE49-F238E27FC236}">
                <a16:creationId xmlns:a16="http://schemas.microsoft.com/office/drawing/2014/main" id="{82BF7E3F-DC82-4538-AD90-46A8259B44F3}"/>
              </a:ext>
            </a:extLst>
          </p:cNvPr>
          <p:cNvSpPr>
            <a:spLocks noGrp="1"/>
          </p:cNvSpPr>
          <p:nvPr>
            <p:ph idx="1"/>
          </p:nvPr>
        </p:nvSpPr>
        <p:spPr>
          <a:xfrm>
            <a:off x="870340" y="1343818"/>
            <a:ext cx="9136472" cy="5962766"/>
          </a:xfrm>
        </p:spPr>
        <p:txBody>
          <a:bodyPr>
            <a:normAutofit/>
          </a:bodyPr>
          <a:lstStyle/>
          <a:p>
            <a:r>
              <a:rPr lang="en-GB" dirty="0"/>
              <a:t>Simple linear regression:</a:t>
            </a:r>
          </a:p>
          <a:p>
            <a:r>
              <a:rPr lang="en-GB" b="0" i="0" dirty="0">
                <a:solidFill>
                  <a:srgbClr val="0D405F"/>
                </a:solidFill>
                <a:effectLst/>
                <a:latin typeface="Inter"/>
              </a:rPr>
              <a:t> </a:t>
            </a:r>
            <a:r>
              <a:rPr lang="en-GB" dirty="0">
                <a:solidFill>
                  <a:srgbClr val="0D405F"/>
                </a:solidFill>
                <a:latin typeface="Inter"/>
              </a:rPr>
              <a:t>Simple linear regression allows us to study the relationship between only two variables:</a:t>
            </a:r>
          </a:p>
          <a:p>
            <a:r>
              <a:rPr lang="en-GB" dirty="0">
                <a:solidFill>
                  <a:srgbClr val="0D405F"/>
                </a:solidFill>
                <a:latin typeface="Inter"/>
              </a:rPr>
              <a:t>One variable (X) – independent variable</a:t>
            </a:r>
          </a:p>
          <a:p>
            <a:r>
              <a:rPr lang="en-GB" dirty="0">
                <a:solidFill>
                  <a:srgbClr val="0D405F"/>
                </a:solidFill>
                <a:latin typeface="Inter"/>
              </a:rPr>
              <a:t>Other variable (Y)- dependent variable</a:t>
            </a:r>
          </a:p>
          <a:p>
            <a:endParaRPr lang="en-GB" b="0" i="0" dirty="0">
              <a:solidFill>
                <a:srgbClr val="0D405F"/>
              </a:solidFill>
              <a:effectLst/>
              <a:latin typeface="Inter"/>
            </a:endParaRPr>
          </a:p>
          <a:p>
            <a:endParaRPr lang="en-GB" b="0" i="0" dirty="0">
              <a:solidFill>
                <a:srgbClr val="0D405F"/>
              </a:solidFill>
              <a:effectLst/>
              <a:latin typeface="Inter"/>
            </a:endParaRPr>
          </a:p>
          <a:p>
            <a:endParaRPr lang="en-GB" dirty="0"/>
          </a:p>
        </p:txBody>
      </p:sp>
      <p:pic>
        <p:nvPicPr>
          <p:cNvPr id="1026" name="Picture 2" descr="Simple linear regression formula">
            <a:extLst>
              <a:ext uri="{FF2B5EF4-FFF2-40B4-BE49-F238E27FC236}">
                <a16:creationId xmlns:a16="http://schemas.microsoft.com/office/drawing/2014/main" id="{1C5B0A78-7725-4EAC-8FAD-CAC49D4E286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25817"/>
          <a:stretch/>
        </p:blipFill>
        <p:spPr bwMode="auto">
          <a:xfrm>
            <a:off x="1772311" y="4104286"/>
            <a:ext cx="3127493" cy="9136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6262765"/>
      </p:ext>
    </p:extLst>
  </p:cSld>
  <p:clrMapOvr>
    <a:masterClrMapping/>
  </p:clrMapOvr>
  <p:transition spd="med">
    <p:pull/>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07E8B9-4A1D-48D7-AB4F-3FC7868E0A9A}"/>
              </a:ext>
            </a:extLst>
          </p:cNvPr>
          <p:cNvSpPr>
            <a:spLocks noGrp="1"/>
          </p:cNvSpPr>
          <p:nvPr>
            <p:ph type="title"/>
          </p:nvPr>
        </p:nvSpPr>
        <p:spPr/>
        <p:txBody>
          <a:bodyPr/>
          <a:lstStyle/>
          <a:p>
            <a:r>
              <a:rPr lang="en-GB" dirty="0"/>
              <a:t>Simple regression</a:t>
            </a:r>
          </a:p>
        </p:txBody>
      </p:sp>
      <p:sp>
        <p:nvSpPr>
          <p:cNvPr id="3" name="Content Placeholder 2">
            <a:extLst>
              <a:ext uri="{FF2B5EF4-FFF2-40B4-BE49-F238E27FC236}">
                <a16:creationId xmlns:a16="http://schemas.microsoft.com/office/drawing/2014/main" id="{0B3BA613-5A57-4D5A-A962-B4747572D038}"/>
              </a:ext>
            </a:extLst>
          </p:cNvPr>
          <p:cNvSpPr>
            <a:spLocks noGrp="1"/>
          </p:cNvSpPr>
          <p:nvPr>
            <p:ph idx="1"/>
          </p:nvPr>
        </p:nvSpPr>
        <p:spPr/>
        <p:txBody>
          <a:bodyPr>
            <a:normAutofit/>
          </a:bodyPr>
          <a:lstStyle/>
          <a:p>
            <a:pPr algn="l">
              <a:buFont typeface="Arial" panose="020B0604020202020204" pitchFamily="34" charset="0"/>
              <a:buChar char="•"/>
            </a:pPr>
            <a:r>
              <a:rPr lang="en-GB" b="1" i="0" dirty="0">
                <a:solidFill>
                  <a:srgbClr val="0D405F"/>
                </a:solidFill>
                <a:effectLst/>
                <a:latin typeface="Inter"/>
              </a:rPr>
              <a:t>y</a:t>
            </a:r>
            <a:r>
              <a:rPr lang="en-GB" b="0" i="0" dirty="0">
                <a:solidFill>
                  <a:srgbClr val="0D405F"/>
                </a:solidFill>
                <a:effectLst/>
                <a:latin typeface="Inter"/>
              </a:rPr>
              <a:t> is the predicted value of the dependent variable (</a:t>
            </a:r>
            <a:r>
              <a:rPr lang="en-GB" b="1" i="0" dirty="0">
                <a:solidFill>
                  <a:srgbClr val="0D405F"/>
                </a:solidFill>
                <a:effectLst/>
                <a:latin typeface="Inter"/>
              </a:rPr>
              <a:t>y</a:t>
            </a:r>
            <a:r>
              <a:rPr lang="en-GB" b="0" i="0" dirty="0">
                <a:solidFill>
                  <a:srgbClr val="0D405F"/>
                </a:solidFill>
                <a:effectLst/>
                <a:latin typeface="Inter"/>
              </a:rPr>
              <a:t>) for any given value of the independent variable (</a:t>
            </a:r>
            <a:r>
              <a:rPr lang="en-GB" b="1" i="0" dirty="0">
                <a:solidFill>
                  <a:srgbClr val="0D405F"/>
                </a:solidFill>
                <a:effectLst/>
                <a:latin typeface="Inter"/>
              </a:rPr>
              <a:t>x</a:t>
            </a:r>
            <a:r>
              <a:rPr lang="en-GB" b="0" i="0" dirty="0">
                <a:solidFill>
                  <a:srgbClr val="0D405F"/>
                </a:solidFill>
                <a:effectLst/>
                <a:latin typeface="Inter"/>
              </a:rPr>
              <a:t>).</a:t>
            </a:r>
          </a:p>
          <a:p>
            <a:pPr algn="l">
              <a:buFont typeface="Arial" panose="020B0604020202020204" pitchFamily="34" charset="0"/>
              <a:buChar char="•"/>
            </a:pPr>
            <a:r>
              <a:rPr lang="en-GB" b="1" i="0" dirty="0">
                <a:solidFill>
                  <a:srgbClr val="0D405F"/>
                </a:solidFill>
                <a:effectLst/>
                <a:latin typeface="Inter"/>
              </a:rPr>
              <a:t>B</a:t>
            </a:r>
            <a:r>
              <a:rPr lang="en-GB" b="1" i="0" baseline="-25000" dirty="0">
                <a:solidFill>
                  <a:srgbClr val="0D405F"/>
                </a:solidFill>
                <a:effectLst/>
                <a:latin typeface="Inter"/>
              </a:rPr>
              <a:t>0</a:t>
            </a:r>
            <a:r>
              <a:rPr lang="en-GB" b="0" i="0" dirty="0">
                <a:solidFill>
                  <a:srgbClr val="0D405F"/>
                </a:solidFill>
                <a:effectLst/>
                <a:latin typeface="Inter"/>
              </a:rPr>
              <a:t> is the </a:t>
            </a:r>
            <a:r>
              <a:rPr lang="en-GB" b="1" i="0" dirty="0">
                <a:solidFill>
                  <a:srgbClr val="0D405F"/>
                </a:solidFill>
                <a:effectLst/>
                <a:latin typeface="Inter"/>
              </a:rPr>
              <a:t>intercept</a:t>
            </a:r>
            <a:r>
              <a:rPr lang="en-GB" b="0" i="0" dirty="0">
                <a:solidFill>
                  <a:srgbClr val="0D405F"/>
                </a:solidFill>
                <a:effectLst/>
                <a:latin typeface="Inter"/>
              </a:rPr>
              <a:t>, the predicted value of </a:t>
            </a:r>
            <a:r>
              <a:rPr lang="en-GB" b="1" i="0" dirty="0">
                <a:solidFill>
                  <a:srgbClr val="0D405F"/>
                </a:solidFill>
                <a:effectLst/>
                <a:latin typeface="Inter"/>
              </a:rPr>
              <a:t>y</a:t>
            </a:r>
            <a:r>
              <a:rPr lang="en-GB" b="0" i="0" dirty="0">
                <a:solidFill>
                  <a:srgbClr val="0D405F"/>
                </a:solidFill>
                <a:effectLst/>
                <a:latin typeface="Inter"/>
              </a:rPr>
              <a:t> when the </a:t>
            </a:r>
            <a:r>
              <a:rPr lang="en-GB" b="1" i="0" dirty="0">
                <a:solidFill>
                  <a:srgbClr val="0D405F"/>
                </a:solidFill>
                <a:effectLst/>
                <a:latin typeface="Inter"/>
              </a:rPr>
              <a:t>x</a:t>
            </a:r>
            <a:r>
              <a:rPr lang="en-GB" b="0" i="0" dirty="0">
                <a:solidFill>
                  <a:srgbClr val="0D405F"/>
                </a:solidFill>
                <a:effectLst/>
                <a:latin typeface="Inter"/>
              </a:rPr>
              <a:t> is 0.</a:t>
            </a:r>
          </a:p>
          <a:p>
            <a:pPr algn="l">
              <a:buFont typeface="Arial" panose="020B0604020202020204" pitchFamily="34" charset="0"/>
              <a:buChar char="•"/>
            </a:pPr>
            <a:r>
              <a:rPr lang="en-GB" b="1" i="0" dirty="0">
                <a:solidFill>
                  <a:srgbClr val="0D405F"/>
                </a:solidFill>
                <a:effectLst/>
                <a:latin typeface="Inter"/>
              </a:rPr>
              <a:t>B</a:t>
            </a:r>
            <a:r>
              <a:rPr lang="en-GB" b="1" i="0" baseline="-25000" dirty="0">
                <a:solidFill>
                  <a:srgbClr val="0D405F"/>
                </a:solidFill>
                <a:effectLst/>
                <a:latin typeface="Inter"/>
              </a:rPr>
              <a:t>1</a:t>
            </a:r>
            <a:r>
              <a:rPr lang="en-GB" b="0" i="0" dirty="0">
                <a:solidFill>
                  <a:srgbClr val="0D405F"/>
                </a:solidFill>
                <a:effectLst/>
                <a:latin typeface="Inter"/>
              </a:rPr>
              <a:t> is the regression coefficient – how much we expect </a:t>
            </a:r>
            <a:r>
              <a:rPr lang="en-GB" b="1" i="0" dirty="0">
                <a:solidFill>
                  <a:srgbClr val="0D405F"/>
                </a:solidFill>
                <a:effectLst/>
                <a:latin typeface="Inter"/>
              </a:rPr>
              <a:t>y</a:t>
            </a:r>
            <a:r>
              <a:rPr lang="en-GB" b="0" i="0" dirty="0">
                <a:solidFill>
                  <a:srgbClr val="0D405F"/>
                </a:solidFill>
                <a:effectLst/>
                <a:latin typeface="Inter"/>
              </a:rPr>
              <a:t> to change as </a:t>
            </a:r>
            <a:r>
              <a:rPr lang="en-GB" b="1" i="0" dirty="0">
                <a:solidFill>
                  <a:srgbClr val="0D405F"/>
                </a:solidFill>
                <a:effectLst/>
                <a:latin typeface="Inter"/>
              </a:rPr>
              <a:t>x</a:t>
            </a:r>
            <a:r>
              <a:rPr lang="en-GB" b="0" i="0" dirty="0">
                <a:solidFill>
                  <a:srgbClr val="0D405F"/>
                </a:solidFill>
                <a:effectLst/>
                <a:latin typeface="Inter"/>
              </a:rPr>
              <a:t> increases.</a:t>
            </a:r>
          </a:p>
          <a:p>
            <a:pPr algn="l">
              <a:buFont typeface="Arial" panose="020B0604020202020204" pitchFamily="34" charset="0"/>
              <a:buChar char="•"/>
            </a:pPr>
            <a:r>
              <a:rPr lang="en-GB" b="1" i="0" dirty="0">
                <a:solidFill>
                  <a:srgbClr val="0D405F"/>
                </a:solidFill>
                <a:effectLst/>
                <a:latin typeface="Inter"/>
              </a:rPr>
              <a:t>x</a:t>
            </a:r>
            <a:r>
              <a:rPr lang="en-GB" b="0" i="0" dirty="0">
                <a:solidFill>
                  <a:srgbClr val="0D405F"/>
                </a:solidFill>
                <a:effectLst/>
                <a:latin typeface="Inter"/>
              </a:rPr>
              <a:t> is the independent variable ( the variable we expect is influencing </a:t>
            </a:r>
            <a:r>
              <a:rPr lang="en-GB" b="1" i="0" dirty="0">
                <a:solidFill>
                  <a:srgbClr val="0D405F"/>
                </a:solidFill>
                <a:effectLst/>
                <a:latin typeface="Inter"/>
              </a:rPr>
              <a:t>y</a:t>
            </a:r>
            <a:r>
              <a:rPr lang="en-GB" b="0" i="0" dirty="0" smtClean="0">
                <a:solidFill>
                  <a:srgbClr val="0D405F"/>
                </a:solidFill>
                <a:effectLst/>
                <a:latin typeface="Inter"/>
              </a:rPr>
              <a:t>).</a:t>
            </a:r>
            <a:endParaRPr lang="en-GB" b="0" i="0" dirty="0">
              <a:solidFill>
                <a:srgbClr val="0D405F"/>
              </a:solidFill>
              <a:effectLst/>
              <a:latin typeface="Inter"/>
            </a:endParaRPr>
          </a:p>
        </p:txBody>
      </p:sp>
    </p:spTree>
    <p:extLst>
      <p:ext uri="{BB962C8B-B14F-4D97-AF65-F5344CB8AC3E}">
        <p14:creationId xmlns:p14="http://schemas.microsoft.com/office/powerpoint/2010/main" val="3802521268"/>
      </p:ext>
    </p:extLst>
  </p:cSld>
  <p:clrMapOvr>
    <a:masterClrMapping/>
  </p:clrMapOvr>
  <p:transition spd="med">
    <p:pull/>
  </p:transition>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9478</TotalTime>
  <Words>2422</Words>
  <Application>Microsoft Office PowerPoint</Application>
  <PresentationFormat>Widescreen</PresentationFormat>
  <Paragraphs>210</Paragraphs>
  <Slides>27</Slides>
  <Notes>1</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27</vt:i4>
      </vt:variant>
    </vt:vector>
  </HeadingPairs>
  <TitlesOfParts>
    <vt:vector size="41" baseType="lpstr">
      <vt:lpstr>Arial</vt:lpstr>
      <vt:lpstr>Avenir Book</vt:lpstr>
      <vt:lpstr>Avenir Medium</vt:lpstr>
      <vt:lpstr>Calibri</vt:lpstr>
      <vt:lpstr>Calibri Light</vt:lpstr>
      <vt:lpstr>Cambria Math</vt:lpstr>
      <vt:lpstr>charter</vt:lpstr>
      <vt:lpstr>Courier New</vt:lpstr>
      <vt:lpstr>等线 Light</vt:lpstr>
      <vt:lpstr>Helvetica</vt:lpstr>
      <vt:lpstr>Helvetica Light Oblique</vt:lpstr>
      <vt:lpstr>Inter</vt:lpstr>
      <vt:lpstr>Lato</vt:lpstr>
      <vt:lpstr>Office Theme</vt:lpstr>
      <vt:lpstr>Multiple linear regression</vt:lpstr>
      <vt:lpstr>What is Linear Algebra?</vt:lpstr>
      <vt:lpstr>What is a matrix?</vt:lpstr>
      <vt:lpstr>Matrices</vt:lpstr>
      <vt:lpstr>Linear Algebra Recap</vt:lpstr>
      <vt:lpstr>Linear Algebra</vt:lpstr>
      <vt:lpstr>Fundamental Skills: Matrix Transpose</vt:lpstr>
      <vt:lpstr>Simple Linear regression vs Multiple linear regression</vt:lpstr>
      <vt:lpstr>Simple regression</vt:lpstr>
      <vt:lpstr>Simple regression</vt:lpstr>
      <vt:lpstr>Multiple Linear regression</vt:lpstr>
      <vt:lpstr>Multiple Linear Regression</vt:lpstr>
      <vt:lpstr>Multiple Linear regression</vt:lpstr>
      <vt:lpstr>How does Linear Regression work?</vt:lpstr>
      <vt:lpstr>Linear Regression</vt:lpstr>
      <vt:lpstr>Explaining the matrix form</vt:lpstr>
      <vt:lpstr>Using our matrix operations</vt:lpstr>
      <vt:lpstr>PowerPoint Presentation</vt:lpstr>
      <vt:lpstr>An example of multilinear regression</vt:lpstr>
      <vt:lpstr>An example of multilinear regression</vt:lpstr>
      <vt:lpstr>Metrics and Train-test Split</vt:lpstr>
      <vt:lpstr>Metrics explained</vt:lpstr>
      <vt:lpstr>MSE</vt:lpstr>
      <vt:lpstr>MAE</vt:lpstr>
      <vt:lpstr>RMSE</vt:lpstr>
      <vt:lpstr>How metrics are used</vt:lpstr>
      <vt:lpstr>Demonstration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Tom-Lu</dc:creator>
  <cp:lastModifiedBy>Mahru Ahmad</cp:lastModifiedBy>
  <cp:revision>19</cp:revision>
  <dcterms:created xsi:type="dcterms:W3CDTF">2021-09-15T14:57:03Z</dcterms:created>
  <dcterms:modified xsi:type="dcterms:W3CDTF">2021-10-20T14:41:27Z</dcterms:modified>
</cp:coreProperties>
</file>